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33"/>
  </p:notesMasterIdLst>
  <p:handoutMasterIdLst>
    <p:handoutMasterId r:id="rId34"/>
  </p:handoutMasterIdLst>
  <p:sldIdLst>
    <p:sldId id="1639" r:id="rId5"/>
    <p:sldId id="1642" r:id="rId6"/>
    <p:sldId id="1643" r:id="rId7"/>
    <p:sldId id="1644" r:id="rId8"/>
    <p:sldId id="1645" r:id="rId9"/>
    <p:sldId id="1646" r:id="rId10"/>
    <p:sldId id="1647" r:id="rId11"/>
    <p:sldId id="1648" r:id="rId12"/>
    <p:sldId id="1649" r:id="rId13"/>
    <p:sldId id="1650" r:id="rId14"/>
    <p:sldId id="1651" r:id="rId15"/>
    <p:sldId id="1660" r:id="rId16"/>
    <p:sldId id="1658" r:id="rId17"/>
    <p:sldId id="1659" r:id="rId18"/>
    <p:sldId id="1661" r:id="rId19"/>
    <p:sldId id="1662" r:id="rId20"/>
    <p:sldId id="1663" r:id="rId21"/>
    <p:sldId id="1664" r:id="rId22"/>
    <p:sldId id="1665" r:id="rId23"/>
    <p:sldId id="1652" r:id="rId24"/>
    <p:sldId id="1666" r:id="rId25"/>
    <p:sldId id="1667" r:id="rId26"/>
    <p:sldId id="1668" r:id="rId27"/>
    <p:sldId id="1653" r:id="rId28"/>
    <p:sldId id="1654" r:id="rId29"/>
    <p:sldId id="1655" r:id="rId30"/>
    <p:sldId id="1656" r:id="rId31"/>
    <p:sldId id="1657" r:id="rId32"/>
  </p:sldIdLst>
  <p:sldSz cx="12192000" cy="6858000"/>
  <p:notesSz cx="7104063" cy="10234613"/>
  <p:custShowLst>
    <p:custShow name="20 Minuten" id="0">
      <p:sldLst/>
    </p:custShow>
    <p:custShow name="Kassenhändler" id="1">
      <p:sldLst>
        <p:sld r:id="rId5"/>
      </p:sldLst>
    </p:custShow>
  </p:custShow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xel Kutschera" initials="AKU" lastIdx="1" clrIdx="0">
    <p:extLst>
      <p:ext uri="{19B8F6BF-5375-455C-9EA6-DF929625EA0E}">
        <p15:presenceInfo xmlns:p15="http://schemas.microsoft.com/office/powerpoint/2012/main" userId="Axel Kutsche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CF"/>
    <a:srgbClr val="BCA3CE"/>
    <a:srgbClr val="FF9900"/>
    <a:srgbClr val="00A7CE"/>
    <a:srgbClr val="00B0CE"/>
    <a:srgbClr val="009EB8"/>
    <a:srgbClr val="00729A"/>
    <a:srgbClr val="008D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5" autoAdjust="0"/>
    <p:restoredTop sz="75638" autoAdjust="0"/>
  </p:normalViewPr>
  <p:slideViewPr>
    <p:cSldViewPr snapToGrid="0">
      <p:cViewPr varScale="1">
        <p:scale>
          <a:sx n="113" d="100"/>
          <a:sy n="113" d="100"/>
        </p:scale>
        <p:origin x="1576" y="176"/>
      </p:cViewPr>
      <p:guideLst/>
    </p:cSldViewPr>
  </p:slideViewPr>
  <p:outlineViewPr>
    <p:cViewPr>
      <p:scale>
        <a:sx n="33" d="100"/>
        <a:sy n="33" d="100"/>
      </p:scale>
      <p:origin x="0" y="-7515"/>
    </p:cViewPr>
  </p:outlineViewPr>
  <p:notesTextViewPr>
    <p:cViewPr>
      <p:scale>
        <a:sx n="3" d="2"/>
        <a:sy n="3" d="2"/>
      </p:scale>
      <p:origin x="0" y="0"/>
    </p:cViewPr>
  </p:notesTextViewPr>
  <p:sorterViewPr>
    <p:cViewPr varScale="1">
      <p:scale>
        <a:sx n="1" d="1"/>
        <a:sy n="1" d="1"/>
      </p:scale>
      <p:origin x="0" y="-17361"/>
    </p:cViewPr>
  </p:sorterViewPr>
  <p:notesViewPr>
    <p:cSldViewPr snapToGrid="0">
      <p:cViewPr varScale="1">
        <p:scale>
          <a:sx n="78" d="100"/>
          <a:sy n="78" d="100"/>
        </p:scale>
        <p:origin x="376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F6B17E-9533-4727-B3CC-A6D0466AC596}"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de-DE"/>
        </a:p>
      </dgm:t>
    </dgm:pt>
    <dgm:pt modelId="{A127E4B3-65AD-4248-95B2-95D5289D7EA9}">
      <dgm:prSet phldrT="[Text]"/>
      <dgm:spPr>
        <a:solidFill>
          <a:srgbClr val="00A8CE"/>
        </a:solidFill>
      </dgm:spPr>
      <dgm:t>
        <a:bodyPr/>
        <a:lstStyle/>
        <a:p>
          <a:r>
            <a:rPr lang="de-DE" dirty="0">
              <a:latin typeface="Roboto" panose="02000000000000000000" pitchFamily="2" charset="0"/>
              <a:ea typeface="Roboto" panose="02000000000000000000" pitchFamily="2" charset="0"/>
            </a:rPr>
            <a:t>Händler</a:t>
          </a:r>
        </a:p>
      </dgm:t>
    </dgm:pt>
    <dgm:pt modelId="{7EA8BFFC-7878-4C8B-AD98-3A05865402BF}" type="parTrans" cxnId="{426FE093-C152-4565-8B88-75EEA7DB8FBF}">
      <dgm:prSet/>
      <dgm:spPr/>
      <dgm:t>
        <a:bodyPr/>
        <a:lstStyle/>
        <a:p>
          <a:endParaRPr lang="de-DE"/>
        </a:p>
      </dgm:t>
    </dgm:pt>
    <dgm:pt modelId="{1D659693-0E7A-4638-9B8A-23A860592A72}" type="sibTrans" cxnId="{426FE093-C152-4565-8B88-75EEA7DB8FBF}">
      <dgm:prSet/>
      <dgm:spPr>
        <a:solidFill>
          <a:srgbClr val="96C11F"/>
        </a:solidFill>
      </dgm:spPr>
      <dgm:t>
        <a:bodyPr/>
        <a:lstStyle/>
        <a:p>
          <a:endParaRPr lang="de-DE"/>
        </a:p>
      </dgm:t>
    </dgm:pt>
    <dgm:pt modelId="{626115E6-AD47-4869-966A-CE8E61220F0A}">
      <dgm:prSet phldrT="[Text]"/>
      <dgm:spPr/>
      <dgm:t>
        <a:bodyPr/>
        <a:lstStyle/>
        <a:p>
          <a:r>
            <a:rPr lang="de-DE" dirty="0">
              <a:latin typeface="Roboto" panose="02000000000000000000" pitchFamily="2" charset="0"/>
              <a:ea typeface="Roboto" panose="02000000000000000000" pitchFamily="2" charset="0"/>
            </a:rPr>
            <a:t>Manuell oder Import mit CSV-Datei</a:t>
          </a:r>
        </a:p>
      </dgm:t>
    </dgm:pt>
    <dgm:pt modelId="{3403EA9F-FE87-4C1D-9769-729877F19A03}" type="parTrans" cxnId="{011F547E-6C54-49FB-AD63-F6A700C9F57B}">
      <dgm:prSet/>
      <dgm:spPr/>
      <dgm:t>
        <a:bodyPr/>
        <a:lstStyle/>
        <a:p>
          <a:endParaRPr lang="de-DE"/>
        </a:p>
      </dgm:t>
    </dgm:pt>
    <dgm:pt modelId="{BF0B59F1-50F3-42AA-B12F-CBB0F79E4BC3}" type="sibTrans" cxnId="{011F547E-6C54-49FB-AD63-F6A700C9F57B}">
      <dgm:prSet/>
      <dgm:spPr/>
      <dgm:t>
        <a:bodyPr/>
        <a:lstStyle/>
        <a:p>
          <a:endParaRPr lang="de-DE"/>
        </a:p>
      </dgm:t>
    </dgm:pt>
    <dgm:pt modelId="{D690E6B1-ED93-4978-AC10-25C06B709E1D}">
      <dgm:prSet phldrT="[Text]"/>
      <dgm:spPr/>
      <dgm:t>
        <a:bodyPr/>
        <a:lstStyle/>
        <a:p>
          <a:r>
            <a:rPr lang="de-DE" dirty="0">
              <a:latin typeface="Roboto" panose="02000000000000000000" pitchFamily="2" charset="0"/>
              <a:ea typeface="Roboto" panose="02000000000000000000" pitchFamily="2" charset="0"/>
            </a:rPr>
            <a:t>Zugriffsrechte vorkonfigurieren</a:t>
          </a:r>
        </a:p>
      </dgm:t>
    </dgm:pt>
    <dgm:pt modelId="{44261E62-8A2B-49C1-93FA-10BEB09B2730}" type="parTrans" cxnId="{07689C06-969F-418B-BA84-044AEFFEEE33}">
      <dgm:prSet/>
      <dgm:spPr/>
      <dgm:t>
        <a:bodyPr/>
        <a:lstStyle/>
        <a:p>
          <a:endParaRPr lang="de-DE"/>
        </a:p>
      </dgm:t>
    </dgm:pt>
    <dgm:pt modelId="{4BEE0D3E-BAE9-45E2-B1D4-A457B1CF87CE}" type="sibTrans" cxnId="{07689C06-969F-418B-BA84-044AEFFEEE33}">
      <dgm:prSet/>
      <dgm:spPr/>
      <dgm:t>
        <a:bodyPr/>
        <a:lstStyle/>
        <a:p>
          <a:endParaRPr lang="de-DE"/>
        </a:p>
      </dgm:t>
    </dgm:pt>
    <dgm:pt modelId="{D4F9471E-5DB8-4527-8A9A-3BA1BC9BC03D}">
      <dgm:prSet phldrT="[Text]"/>
      <dgm:spPr>
        <a:solidFill>
          <a:srgbClr val="00A7CE"/>
        </a:solidFill>
      </dgm:spPr>
      <dgm:t>
        <a:bodyPr/>
        <a:lstStyle/>
        <a:p>
          <a:r>
            <a:rPr lang="de-DE" dirty="0">
              <a:latin typeface="Roboto" panose="02000000000000000000" pitchFamily="2" charset="0"/>
              <a:ea typeface="Roboto" panose="02000000000000000000" pitchFamily="2" charset="0"/>
            </a:rPr>
            <a:t>Betreiber</a:t>
          </a:r>
        </a:p>
      </dgm:t>
    </dgm:pt>
    <dgm:pt modelId="{3E0D2DB4-69F5-4874-BA10-652667F3845F}" type="parTrans" cxnId="{2D2FDEF7-9A24-42CF-B35C-67E7BBBE1978}">
      <dgm:prSet/>
      <dgm:spPr/>
      <dgm:t>
        <a:bodyPr/>
        <a:lstStyle/>
        <a:p>
          <a:endParaRPr lang="de-DE"/>
        </a:p>
      </dgm:t>
    </dgm:pt>
    <dgm:pt modelId="{DAD872BC-E1FE-4473-A5D3-4F8E2CB8E824}" type="sibTrans" cxnId="{2D2FDEF7-9A24-42CF-B35C-67E7BBBE1978}">
      <dgm:prSet/>
      <dgm:spPr>
        <a:solidFill>
          <a:srgbClr val="96C11F"/>
        </a:solidFill>
      </dgm:spPr>
      <dgm:t>
        <a:bodyPr/>
        <a:lstStyle/>
        <a:p>
          <a:endParaRPr lang="de-DE"/>
        </a:p>
      </dgm:t>
    </dgm:pt>
    <dgm:pt modelId="{A4305718-53E2-4A7F-804A-6F3B3A68EDA1}">
      <dgm:prSet phldrT="[Text]"/>
      <dgm:spPr/>
      <dgm:t>
        <a:bodyPr/>
        <a:lstStyle/>
        <a:p>
          <a:r>
            <a:rPr lang="de-DE" dirty="0">
              <a:latin typeface="Roboto" panose="02000000000000000000" pitchFamily="2" charset="0"/>
              <a:ea typeface="Roboto" panose="02000000000000000000" pitchFamily="2" charset="0"/>
            </a:rPr>
            <a:t>Passwort setzen</a:t>
          </a:r>
        </a:p>
      </dgm:t>
    </dgm:pt>
    <dgm:pt modelId="{6352A4B0-029B-47A9-B901-39E39478AA01}" type="parTrans" cxnId="{3031F17F-8F4D-4622-BCE9-55A48FDC59CF}">
      <dgm:prSet/>
      <dgm:spPr/>
      <dgm:t>
        <a:bodyPr/>
        <a:lstStyle/>
        <a:p>
          <a:endParaRPr lang="de-DE"/>
        </a:p>
      </dgm:t>
    </dgm:pt>
    <dgm:pt modelId="{031F83FA-BA7B-481B-8A9D-B4136C226BCE}" type="sibTrans" cxnId="{3031F17F-8F4D-4622-BCE9-55A48FDC59CF}">
      <dgm:prSet/>
      <dgm:spPr/>
      <dgm:t>
        <a:bodyPr/>
        <a:lstStyle/>
        <a:p>
          <a:endParaRPr lang="de-DE"/>
        </a:p>
      </dgm:t>
    </dgm:pt>
    <dgm:pt modelId="{939A1577-2324-43EB-B7C5-B0BEC8FE22DE}">
      <dgm:prSet phldrT="[Text]"/>
      <dgm:spPr>
        <a:solidFill>
          <a:srgbClr val="00A8CE"/>
        </a:solidFill>
      </dgm:spPr>
      <dgm:t>
        <a:bodyPr/>
        <a:lstStyle/>
        <a:p>
          <a:r>
            <a:rPr lang="de-DE" dirty="0">
              <a:latin typeface="Roboto" panose="02000000000000000000" pitchFamily="2" charset="0"/>
              <a:ea typeface="Roboto" panose="02000000000000000000" pitchFamily="2" charset="0"/>
            </a:rPr>
            <a:t>Händler</a:t>
          </a:r>
        </a:p>
      </dgm:t>
    </dgm:pt>
    <dgm:pt modelId="{54852552-1083-4F9C-9B1F-503522ABD84C}" type="parTrans" cxnId="{D90BB746-0804-4898-BF96-356E2B873EAA}">
      <dgm:prSet/>
      <dgm:spPr/>
      <dgm:t>
        <a:bodyPr/>
        <a:lstStyle/>
        <a:p>
          <a:endParaRPr lang="de-DE"/>
        </a:p>
      </dgm:t>
    </dgm:pt>
    <dgm:pt modelId="{5D2CC7DE-FDA6-4D6E-A5F3-358AE7439C44}" type="sibTrans" cxnId="{D90BB746-0804-4898-BF96-356E2B873EAA}">
      <dgm:prSet/>
      <dgm:spPr/>
      <dgm:t>
        <a:bodyPr/>
        <a:lstStyle/>
        <a:p>
          <a:endParaRPr lang="de-DE"/>
        </a:p>
      </dgm:t>
    </dgm:pt>
    <dgm:pt modelId="{EAAEEAC4-C2C6-4028-807F-BC6BBE918253}">
      <dgm:prSet phldrT="[Text]"/>
      <dgm:spPr/>
      <dgm:t>
        <a:bodyPr/>
        <a:lstStyle/>
        <a:p>
          <a:r>
            <a:rPr lang="de-DE" dirty="0">
              <a:latin typeface="Roboto" panose="02000000000000000000" pitchFamily="2" charset="0"/>
              <a:ea typeface="Roboto" panose="02000000000000000000" pitchFamily="2" charset="0"/>
            </a:rPr>
            <a:t>Zugriff auf das Betreiberkonto für den Rollout und für den Support </a:t>
          </a:r>
        </a:p>
      </dgm:t>
    </dgm:pt>
    <dgm:pt modelId="{292A3486-B733-4327-90E8-F23FDDCC573D}" type="parTrans" cxnId="{7AF1A46B-8C9C-49F7-A8C3-D781ADC1DF61}">
      <dgm:prSet/>
      <dgm:spPr/>
      <dgm:t>
        <a:bodyPr/>
        <a:lstStyle/>
        <a:p>
          <a:endParaRPr lang="de-DE"/>
        </a:p>
      </dgm:t>
    </dgm:pt>
    <dgm:pt modelId="{161BD47E-7386-4BB1-8A0E-FA4BBD79F0B5}" type="sibTrans" cxnId="{7AF1A46B-8C9C-49F7-A8C3-D781ADC1DF61}">
      <dgm:prSet/>
      <dgm:spPr/>
      <dgm:t>
        <a:bodyPr/>
        <a:lstStyle/>
        <a:p>
          <a:endParaRPr lang="de-DE"/>
        </a:p>
      </dgm:t>
    </dgm:pt>
    <dgm:pt modelId="{15D92C2D-5742-4574-B3E7-79598663529D}">
      <dgm:prSet phldrT="[Text]"/>
      <dgm:spPr/>
      <dgm:t>
        <a:bodyPr/>
        <a:lstStyle/>
        <a:p>
          <a:r>
            <a:rPr lang="de-DE" dirty="0">
              <a:latin typeface="Roboto" panose="02000000000000000000" pitchFamily="2" charset="0"/>
              <a:ea typeface="Roboto" panose="02000000000000000000" pitchFamily="2" charset="0"/>
            </a:rPr>
            <a:t>E-Mail link</a:t>
          </a:r>
        </a:p>
      </dgm:t>
    </dgm:pt>
    <dgm:pt modelId="{9F7D3593-F9E9-438A-BC5F-575D440D2900}" type="parTrans" cxnId="{8BB221F7-170E-4C5C-944C-8E40A482F4DE}">
      <dgm:prSet/>
      <dgm:spPr/>
      <dgm:t>
        <a:bodyPr/>
        <a:lstStyle/>
        <a:p>
          <a:endParaRPr lang="de-DE"/>
        </a:p>
      </dgm:t>
    </dgm:pt>
    <dgm:pt modelId="{1B9B45EE-C543-47D2-A1B8-053E8652743A}" type="sibTrans" cxnId="{8BB221F7-170E-4C5C-944C-8E40A482F4DE}">
      <dgm:prSet/>
      <dgm:spPr/>
      <dgm:t>
        <a:bodyPr/>
        <a:lstStyle/>
        <a:p>
          <a:endParaRPr lang="de-DE"/>
        </a:p>
      </dgm:t>
    </dgm:pt>
    <dgm:pt modelId="{F671BBA3-D45D-4509-982C-C5515B0DCAB4}">
      <dgm:prSet phldrT="[Text]"/>
      <dgm:spPr/>
      <dgm:t>
        <a:bodyPr/>
        <a:lstStyle/>
        <a:p>
          <a:r>
            <a:rPr lang="de-DE" dirty="0">
              <a:latin typeface="Roboto" panose="02000000000000000000" pitchFamily="2" charset="0"/>
              <a:ea typeface="Roboto" panose="02000000000000000000" pitchFamily="2" charset="0"/>
            </a:rPr>
            <a:t>Nutzungsvereinbarung unterschreiben</a:t>
          </a:r>
        </a:p>
      </dgm:t>
    </dgm:pt>
    <dgm:pt modelId="{D64BB036-4186-44AC-B8D2-FD20EC315433}" type="parTrans" cxnId="{A29646BD-6AE5-4D34-869A-36A9725DDBF3}">
      <dgm:prSet/>
      <dgm:spPr/>
      <dgm:t>
        <a:bodyPr/>
        <a:lstStyle/>
        <a:p>
          <a:endParaRPr lang="en-DE"/>
        </a:p>
      </dgm:t>
    </dgm:pt>
    <dgm:pt modelId="{486DFC96-35CB-4115-B620-6ED4B09F08B7}" type="sibTrans" cxnId="{A29646BD-6AE5-4D34-869A-36A9725DDBF3}">
      <dgm:prSet/>
      <dgm:spPr/>
      <dgm:t>
        <a:bodyPr/>
        <a:lstStyle/>
        <a:p>
          <a:endParaRPr lang="en-DE"/>
        </a:p>
      </dgm:t>
    </dgm:pt>
    <dgm:pt modelId="{2DB2FE62-004D-5B48-8041-186B54F131BB}">
      <dgm:prSet phldrT="[Text]"/>
      <dgm:spPr/>
      <dgm:t>
        <a:bodyPr/>
        <a:lstStyle/>
        <a:p>
          <a:r>
            <a:rPr lang="de-DE" dirty="0">
              <a:latin typeface="Roboto" panose="02000000000000000000" pitchFamily="2" charset="0"/>
              <a:ea typeface="Roboto" panose="02000000000000000000" pitchFamily="2" charset="0"/>
            </a:rPr>
            <a:t>Einladungs-E-Mail</a:t>
          </a:r>
        </a:p>
      </dgm:t>
    </dgm:pt>
    <dgm:pt modelId="{A7840466-EE9F-5E49-802A-FA4596A9EBA3}" type="parTrans" cxnId="{64AD8B68-EA5C-1541-89B7-DEF922376EC6}">
      <dgm:prSet/>
      <dgm:spPr/>
      <dgm:t>
        <a:bodyPr/>
        <a:lstStyle/>
        <a:p>
          <a:endParaRPr lang="en-GB"/>
        </a:p>
      </dgm:t>
    </dgm:pt>
    <dgm:pt modelId="{892A29A1-08E0-8E48-BDDF-1762CE664469}" type="sibTrans" cxnId="{64AD8B68-EA5C-1541-89B7-DEF922376EC6}">
      <dgm:prSet/>
      <dgm:spPr/>
      <dgm:t>
        <a:bodyPr/>
        <a:lstStyle/>
        <a:p>
          <a:endParaRPr lang="en-GB"/>
        </a:p>
      </dgm:t>
    </dgm:pt>
    <dgm:pt modelId="{4AFD1DCE-7613-4DC5-B92D-15D823546BE3}" type="pres">
      <dgm:prSet presAssocID="{F0F6B17E-9533-4727-B3CC-A6D0466AC596}" presName="Name0" presStyleCnt="0">
        <dgm:presLayoutVars>
          <dgm:dir/>
          <dgm:animLvl val="lvl"/>
          <dgm:resizeHandles val="exact"/>
        </dgm:presLayoutVars>
      </dgm:prSet>
      <dgm:spPr/>
    </dgm:pt>
    <dgm:pt modelId="{C069848C-BF21-40B7-A602-B6242366A092}" type="pres">
      <dgm:prSet presAssocID="{F0F6B17E-9533-4727-B3CC-A6D0466AC596}" presName="tSp" presStyleCnt="0"/>
      <dgm:spPr/>
    </dgm:pt>
    <dgm:pt modelId="{89B1B8CE-056B-4BBF-BF94-D880E83F04D2}" type="pres">
      <dgm:prSet presAssocID="{F0F6B17E-9533-4727-B3CC-A6D0466AC596}" presName="bSp" presStyleCnt="0"/>
      <dgm:spPr/>
    </dgm:pt>
    <dgm:pt modelId="{E25BFEBF-B597-44A8-B691-65D92A11366F}" type="pres">
      <dgm:prSet presAssocID="{F0F6B17E-9533-4727-B3CC-A6D0466AC596}" presName="process" presStyleCnt="0"/>
      <dgm:spPr/>
    </dgm:pt>
    <dgm:pt modelId="{565E187B-74BC-415B-81C0-D2A5CD367E5F}" type="pres">
      <dgm:prSet presAssocID="{A127E4B3-65AD-4248-95B2-95D5289D7EA9}" presName="composite1" presStyleCnt="0"/>
      <dgm:spPr/>
    </dgm:pt>
    <dgm:pt modelId="{6E64D7FD-5019-4B70-9F1A-F62EF610E68C}" type="pres">
      <dgm:prSet presAssocID="{A127E4B3-65AD-4248-95B2-95D5289D7EA9}" presName="dummyNode1" presStyleLbl="node1" presStyleIdx="0" presStyleCnt="3"/>
      <dgm:spPr/>
    </dgm:pt>
    <dgm:pt modelId="{B02BE0EB-C330-4F32-8D7C-9CA39266E853}" type="pres">
      <dgm:prSet presAssocID="{A127E4B3-65AD-4248-95B2-95D5289D7EA9}" presName="childNode1" presStyleLbl="bgAcc1" presStyleIdx="0" presStyleCnt="3">
        <dgm:presLayoutVars>
          <dgm:bulletEnabled val="1"/>
        </dgm:presLayoutVars>
      </dgm:prSet>
      <dgm:spPr/>
    </dgm:pt>
    <dgm:pt modelId="{4BA1B2B1-C1B8-47F2-8C0E-ADA73BC9C811}" type="pres">
      <dgm:prSet presAssocID="{A127E4B3-65AD-4248-95B2-95D5289D7EA9}" presName="childNode1tx" presStyleLbl="bgAcc1" presStyleIdx="0" presStyleCnt="3">
        <dgm:presLayoutVars>
          <dgm:bulletEnabled val="1"/>
        </dgm:presLayoutVars>
      </dgm:prSet>
      <dgm:spPr/>
    </dgm:pt>
    <dgm:pt modelId="{6C29B79F-2D3A-4853-8A7F-3EBEA7DAF6D1}" type="pres">
      <dgm:prSet presAssocID="{A127E4B3-65AD-4248-95B2-95D5289D7EA9}" presName="parentNode1" presStyleLbl="node1" presStyleIdx="0" presStyleCnt="3">
        <dgm:presLayoutVars>
          <dgm:chMax val="1"/>
          <dgm:bulletEnabled val="1"/>
        </dgm:presLayoutVars>
      </dgm:prSet>
      <dgm:spPr/>
    </dgm:pt>
    <dgm:pt modelId="{1A153C83-4E9F-456A-90AD-F3824BC4F187}" type="pres">
      <dgm:prSet presAssocID="{A127E4B3-65AD-4248-95B2-95D5289D7EA9}" presName="connSite1" presStyleCnt="0"/>
      <dgm:spPr/>
    </dgm:pt>
    <dgm:pt modelId="{67EE90C8-39C2-4B24-A6E2-73ED47BE406D}" type="pres">
      <dgm:prSet presAssocID="{1D659693-0E7A-4638-9B8A-23A860592A72}" presName="Name9" presStyleLbl="sibTrans2D1" presStyleIdx="0" presStyleCnt="2"/>
      <dgm:spPr/>
    </dgm:pt>
    <dgm:pt modelId="{A111D8A3-EC94-4695-8728-17FD3B0C5202}" type="pres">
      <dgm:prSet presAssocID="{D4F9471E-5DB8-4527-8A9A-3BA1BC9BC03D}" presName="composite2" presStyleCnt="0"/>
      <dgm:spPr/>
    </dgm:pt>
    <dgm:pt modelId="{AD7C4D02-6E14-46C0-9043-C6B36B1E0944}" type="pres">
      <dgm:prSet presAssocID="{D4F9471E-5DB8-4527-8A9A-3BA1BC9BC03D}" presName="dummyNode2" presStyleLbl="node1" presStyleIdx="0" presStyleCnt="3"/>
      <dgm:spPr/>
    </dgm:pt>
    <dgm:pt modelId="{FDF54E9C-0750-422B-BCCE-276BE25C71B1}" type="pres">
      <dgm:prSet presAssocID="{D4F9471E-5DB8-4527-8A9A-3BA1BC9BC03D}" presName="childNode2" presStyleLbl="bgAcc1" presStyleIdx="1" presStyleCnt="3">
        <dgm:presLayoutVars>
          <dgm:bulletEnabled val="1"/>
        </dgm:presLayoutVars>
      </dgm:prSet>
      <dgm:spPr/>
    </dgm:pt>
    <dgm:pt modelId="{188C989C-C17C-4448-9807-3BC6ED139629}" type="pres">
      <dgm:prSet presAssocID="{D4F9471E-5DB8-4527-8A9A-3BA1BC9BC03D}" presName="childNode2tx" presStyleLbl="bgAcc1" presStyleIdx="1" presStyleCnt="3">
        <dgm:presLayoutVars>
          <dgm:bulletEnabled val="1"/>
        </dgm:presLayoutVars>
      </dgm:prSet>
      <dgm:spPr/>
    </dgm:pt>
    <dgm:pt modelId="{B7B11F5B-5454-4DC0-A365-DC862339A3A5}" type="pres">
      <dgm:prSet presAssocID="{D4F9471E-5DB8-4527-8A9A-3BA1BC9BC03D}" presName="parentNode2" presStyleLbl="node1" presStyleIdx="1" presStyleCnt="3">
        <dgm:presLayoutVars>
          <dgm:chMax val="0"/>
          <dgm:bulletEnabled val="1"/>
        </dgm:presLayoutVars>
      </dgm:prSet>
      <dgm:spPr/>
    </dgm:pt>
    <dgm:pt modelId="{34AE625F-DCCF-4725-89A1-D1A057E55C84}" type="pres">
      <dgm:prSet presAssocID="{D4F9471E-5DB8-4527-8A9A-3BA1BC9BC03D}" presName="connSite2" presStyleCnt="0"/>
      <dgm:spPr/>
    </dgm:pt>
    <dgm:pt modelId="{F83F24C8-958D-4FC4-8571-340B0C782D94}" type="pres">
      <dgm:prSet presAssocID="{DAD872BC-E1FE-4473-A5D3-4F8E2CB8E824}" presName="Name18" presStyleLbl="sibTrans2D1" presStyleIdx="1" presStyleCnt="2"/>
      <dgm:spPr/>
    </dgm:pt>
    <dgm:pt modelId="{3A39CF31-3CBB-4777-B3F7-561DE089D42B}" type="pres">
      <dgm:prSet presAssocID="{939A1577-2324-43EB-B7C5-B0BEC8FE22DE}" presName="composite1" presStyleCnt="0"/>
      <dgm:spPr/>
    </dgm:pt>
    <dgm:pt modelId="{F78685F5-5A12-4FD8-A661-B01B4335B782}" type="pres">
      <dgm:prSet presAssocID="{939A1577-2324-43EB-B7C5-B0BEC8FE22DE}" presName="dummyNode1" presStyleLbl="node1" presStyleIdx="1" presStyleCnt="3"/>
      <dgm:spPr/>
    </dgm:pt>
    <dgm:pt modelId="{5BE17825-D0E8-4D69-992E-D5C1E7D39F21}" type="pres">
      <dgm:prSet presAssocID="{939A1577-2324-43EB-B7C5-B0BEC8FE22DE}" presName="childNode1" presStyleLbl="bgAcc1" presStyleIdx="2" presStyleCnt="3">
        <dgm:presLayoutVars>
          <dgm:bulletEnabled val="1"/>
        </dgm:presLayoutVars>
      </dgm:prSet>
      <dgm:spPr/>
    </dgm:pt>
    <dgm:pt modelId="{372AD9A6-8D12-40F9-B849-B57BBAA7BA69}" type="pres">
      <dgm:prSet presAssocID="{939A1577-2324-43EB-B7C5-B0BEC8FE22DE}" presName="childNode1tx" presStyleLbl="bgAcc1" presStyleIdx="2" presStyleCnt="3">
        <dgm:presLayoutVars>
          <dgm:bulletEnabled val="1"/>
        </dgm:presLayoutVars>
      </dgm:prSet>
      <dgm:spPr/>
    </dgm:pt>
    <dgm:pt modelId="{DD0A6EF8-9419-4735-9241-1BAB89D1DEB0}" type="pres">
      <dgm:prSet presAssocID="{939A1577-2324-43EB-B7C5-B0BEC8FE22DE}" presName="parentNode1" presStyleLbl="node1" presStyleIdx="2" presStyleCnt="3">
        <dgm:presLayoutVars>
          <dgm:chMax val="1"/>
          <dgm:bulletEnabled val="1"/>
        </dgm:presLayoutVars>
      </dgm:prSet>
      <dgm:spPr/>
    </dgm:pt>
    <dgm:pt modelId="{F9F49EFA-CA33-44BF-82D0-BBF2213F801D}" type="pres">
      <dgm:prSet presAssocID="{939A1577-2324-43EB-B7C5-B0BEC8FE22DE}" presName="connSite1" presStyleCnt="0"/>
      <dgm:spPr/>
    </dgm:pt>
  </dgm:ptLst>
  <dgm:cxnLst>
    <dgm:cxn modelId="{07689C06-969F-418B-BA84-044AEFFEEE33}" srcId="{A127E4B3-65AD-4248-95B2-95D5289D7EA9}" destId="{D690E6B1-ED93-4978-AC10-25C06B709E1D}" srcOrd="1" destOrd="0" parTransId="{44261E62-8A2B-49C1-93FA-10BEB09B2730}" sibTransId="{4BEE0D3E-BAE9-45E2-B1D4-A457B1CF87CE}"/>
    <dgm:cxn modelId="{31D2DC0D-C645-4A8F-BD2D-791BA058829D}" type="presOf" srcId="{1D659693-0E7A-4638-9B8A-23A860592A72}" destId="{67EE90C8-39C2-4B24-A6E2-73ED47BE406D}" srcOrd="0" destOrd="0" presId="urn:microsoft.com/office/officeart/2005/8/layout/hProcess4"/>
    <dgm:cxn modelId="{5D331F0E-96E0-4ED9-B4BD-7AE6B5393A2E}" type="presOf" srcId="{939A1577-2324-43EB-B7C5-B0BEC8FE22DE}" destId="{DD0A6EF8-9419-4735-9241-1BAB89D1DEB0}" srcOrd="0" destOrd="0" presId="urn:microsoft.com/office/officeart/2005/8/layout/hProcess4"/>
    <dgm:cxn modelId="{9F266C11-4F12-4715-BFC3-C05D1FFA9EBB}" type="presOf" srcId="{A4305718-53E2-4A7F-804A-6F3B3A68EDA1}" destId="{188C989C-C17C-4448-9807-3BC6ED139629}" srcOrd="1" destOrd="1" presId="urn:microsoft.com/office/officeart/2005/8/layout/hProcess4"/>
    <dgm:cxn modelId="{633D9826-CC5B-4140-B5C4-FA4FDFB90F8C}" type="presOf" srcId="{2DB2FE62-004D-5B48-8041-186B54F131BB}" destId="{4BA1B2B1-C1B8-47F2-8C0E-ADA73BC9C811}" srcOrd="1" destOrd="2" presId="urn:microsoft.com/office/officeart/2005/8/layout/hProcess4"/>
    <dgm:cxn modelId="{CF1A5B2B-6757-4E79-8DEE-189266BA7C37}" type="presOf" srcId="{15D92C2D-5742-4574-B3E7-79598663529D}" destId="{FDF54E9C-0750-422B-BCCE-276BE25C71B1}" srcOrd="0" destOrd="0" presId="urn:microsoft.com/office/officeart/2005/8/layout/hProcess4"/>
    <dgm:cxn modelId="{50D9952B-0DAF-4F69-90DE-629AD4575039}" type="presOf" srcId="{626115E6-AD47-4869-966A-CE8E61220F0A}" destId="{4BA1B2B1-C1B8-47F2-8C0E-ADA73BC9C811}" srcOrd="1" destOrd="0" presId="urn:microsoft.com/office/officeart/2005/8/layout/hProcess4"/>
    <dgm:cxn modelId="{E4B85944-C4C9-475A-A222-B3E54630BC40}" type="presOf" srcId="{D690E6B1-ED93-4978-AC10-25C06B709E1D}" destId="{4BA1B2B1-C1B8-47F2-8C0E-ADA73BC9C811}" srcOrd="1" destOrd="1" presId="urn:microsoft.com/office/officeart/2005/8/layout/hProcess4"/>
    <dgm:cxn modelId="{D90BB746-0804-4898-BF96-356E2B873EAA}" srcId="{F0F6B17E-9533-4727-B3CC-A6D0466AC596}" destId="{939A1577-2324-43EB-B7C5-B0BEC8FE22DE}" srcOrd="2" destOrd="0" parTransId="{54852552-1083-4F9C-9B1F-503522ABD84C}" sibTransId="{5D2CC7DE-FDA6-4D6E-A5F3-358AE7439C44}"/>
    <dgm:cxn modelId="{353B5355-8A24-BD4B-8992-6160B394A1BC}" type="presOf" srcId="{2DB2FE62-004D-5B48-8041-186B54F131BB}" destId="{B02BE0EB-C330-4F32-8D7C-9CA39266E853}" srcOrd="0" destOrd="2" presId="urn:microsoft.com/office/officeart/2005/8/layout/hProcess4"/>
    <dgm:cxn modelId="{64AD8B68-EA5C-1541-89B7-DEF922376EC6}" srcId="{A127E4B3-65AD-4248-95B2-95D5289D7EA9}" destId="{2DB2FE62-004D-5B48-8041-186B54F131BB}" srcOrd="2" destOrd="0" parTransId="{A7840466-EE9F-5E49-802A-FA4596A9EBA3}" sibTransId="{892A29A1-08E0-8E48-BDDF-1762CE664469}"/>
    <dgm:cxn modelId="{7AF1A46B-8C9C-49F7-A8C3-D781ADC1DF61}" srcId="{939A1577-2324-43EB-B7C5-B0BEC8FE22DE}" destId="{EAAEEAC4-C2C6-4028-807F-BC6BBE918253}" srcOrd="0" destOrd="0" parTransId="{292A3486-B733-4327-90E8-F23FDDCC573D}" sibTransId="{161BD47E-7386-4BB1-8A0E-FA4BBD79F0B5}"/>
    <dgm:cxn modelId="{AC0A3E75-DFB3-48EF-9626-AFA919C3ACD5}" type="presOf" srcId="{15D92C2D-5742-4574-B3E7-79598663529D}" destId="{188C989C-C17C-4448-9807-3BC6ED139629}" srcOrd="1" destOrd="0" presId="urn:microsoft.com/office/officeart/2005/8/layout/hProcess4"/>
    <dgm:cxn modelId="{011F547E-6C54-49FB-AD63-F6A700C9F57B}" srcId="{A127E4B3-65AD-4248-95B2-95D5289D7EA9}" destId="{626115E6-AD47-4869-966A-CE8E61220F0A}" srcOrd="0" destOrd="0" parTransId="{3403EA9F-FE87-4C1D-9769-729877F19A03}" sibTransId="{BF0B59F1-50F3-42AA-B12F-CBB0F79E4BC3}"/>
    <dgm:cxn modelId="{3031F17F-8F4D-4622-BCE9-55A48FDC59CF}" srcId="{D4F9471E-5DB8-4527-8A9A-3BA1BC9BC03D}" destId="{A4305718-53E2-4A7F-804A-6F3B3A68EDA1}" srcOrd="1" destOrd="0" parTransId="{6352A4B0-029B-47A9-B901-39E39478AA01}" sibTransId="{031F83FA-BA7B-481B-8A9D-B4136C226BCE}"/>
    <dgm:cxn modelId="{D74CC28A-2AB0-4943-A105-6A2F4ABA9653}" type="presOf" srcId="{626115E6-AD47-4869-966A-CE8E61220F0A}" destId="{B02BE0EB-C330-4F32-8D7C-9CA39266E853}" srcOrd="0" destOrd="0" presId="urn:microsoft.com/office/officeart/2005/8/layout/hProcess4"/>
    <dgm:cxn modelId="{9799B38E-E495-46AA-9BAA-72D94B3501E1}" type="presOf" srcId="{DAD872BC-E1FE-4473-A5D3-4F8E2CB8E824}" destId="{F83F24C8-958D-4FC4-8571-340B0C782D94}" srcOrd="0" destOrd="0" presId="urn:microsoft.com/office/officeart/2005/8/layout/hProcess4"/>
    <dgm:cxn modelId="{426FE093-C152-4565-8B88-75EEA7DB8FBF}" srcId="{F0F6B17E-9533-4727-B3CC-A6D0466AC596}" destId="{A127E4B3-65AD-4248-95B2-95D5289D7EA9}" srcOrd="0" destOrd="0" parTransId="{7EA8BFFC-7878-4C8B-AD98-3A05865402BF}" sibTransId="{1D659693-0E7A-4638-9B8A-23A860592A72}"/>
    <dgm:cxn modelId="{D58AA598-2FEE-401C-9C34-299753A1C5E8}" type="presOf" srcId="{A4305718-53E2-4A7F-804A-6F3B3A68EDA1}" destId="{FDF54E9C-0750-422B-BCCE-276BE25C71B1}" srcOrd="0" destOrd="1" presId="urn:microsoft.com/office/officeart/2005/8/layout/hProcess4"/>
    <dgm:cxn modelId="{72C844A7-366D-41EC-8CD5-5455AE53DFF3}" type="presOf" srcId="{EAAEEAC4-C2C6-4028-807F-BC6BBE918253}" destId="{372AD9A6-8D12-40F9-B849-B57BBAA7BA69}" srcOrd="1" destOrd="0" presId="urn:microsoft.com/office/officeart/2005/8/layout/hProcess4"/>
    <dgm:cxn modelId="{9E4205B9-274A-49C9-B844-0A20A56D0CD1}" type="presOf" srcId="{EAAEEAC4-C2C6-4028-807F-BC6BBE918253}" destId="{5BE17825-D0E8-4D69-992E-D5C1E7D39F21}" srcOrd="0" destOrd="0" presId="urn:microsoft.com/office/officeart/2005/8/layout/hProcess4"/>
    <dgm:cxn modelId="{A29646BD-6AE5-4D34-869A-36A9725DDBF3}" srcId="{D4F9471E-5DB8-4527-8A9A-3BA1BC9BC03D}" destId="{F671BBA3-D45D-4509-982C-C5515B0DCAB4}" srcOrd="2" destOrd="0" parTransId="{D64BB036-4186-44AC-B8D2-FD20EC315433}" sibTransId="{486DFC96-35CB-4115-B620-6ED4B09F08B7}"/>
    <dgm:cxn modelId="{26C520C0-E298-4D6B-ACA1-6D604C7F1904}" type="presOf" srcId="{F671BBA3-D45D-4509-982C-C5515B0DCAB4}" destId="{188C989C-C17C-4448-9807-3BC6ED139629}" srcOrd="1" destOrd="2" presId="urn:microsoft.com/office/officeart/2005/8/layout/hProcess4"/>
    <dgm:cxn modelId="{A9066FCD-81A8-4E2C-AF56-5A564D8630DA}" type="presOf" srcId="{D4F9471E-5DB8-4527-8A9A-3BA1BC9BC03D}" destId="{B7B11F5B-5454-4DC0-A365-DC862339A3A5}" srcOrd="0" destOrd="0" presId="urn:microsoft.com/office/officeart/2005/8/layout/hProcess4"/>
    <dgm:cxn modelId="{A0589BDA-11AE-4066-98C1-3C740C884487}" type="presOf" srcId="{F671BBA3-D45D-4509-982C-C5515B0DCAB4}" destId="{FDF54E9C-0750-422B-BCCE-276BE25C71B1}" srcOrd="0" destOrd="2" presId="urn:microsoft.com/office/officeart/2005/8/layout/hProcess4"/>
    <dgm:cxn modelId="{B8E331EB-17B5-49CF-BA3D-3A26E11561C1}" type="presOf" srcId="{F0F6B17E-9533-4727-B3CC-A6D0466AC596}" destId="{4AFD1DCE-7613-4DC5-B92D-15D823546BE3}" srcOrd="0" destOrd="0" presId="urn:microsoft.com/office/officeart/2005/8/layout/hProcess4"/>
    <dgm:cxn modelId="{6907E3F2-5B0F-4BE9-AC1B-712C202681A2}" type="presOf" srcId="{A127E4B3-65AD-4248-95B2-95D5289D7EA9}" destId="{6C29B79F-2D3A-4853-8A7F-3EBEA7DAF6D1}" srcOrd="0" destOrd="0" presId="urn:microsoft.com/office/officeart/2005/8/layout/hProcess4"/>
    <dgm:cxn modelId="{8BB221F7-170E-4C5C-944C-8E40A482F4DE}" srcId="{D4F9471E-5DB8-4527-8A9A-3BA1BC9BC03D}" destId="{15D92C2D-5742-4574-B3E7-79598663529D}" srcOrd="0" destOrd="0" parTransId="{9F7D3593-F9E9-438A-BC5F-575D440D2900}" sibTransId="{1B9B45EE-C543-47D2-A1B8-053E8652743A}"/>
    <dgm:cxn modelId="{2D2FDEF7-9A24-42CF-B35C-67E7BBBE1978}" srcId="{F0F6B17E-9533-4727-B3CC-A6D0466AC596}" destId="{D4F9471E-5DB8-4527-8A9A-3BA1BC9BC03D}" srcOrd="1" destOrd="0" parTransId="{3E0D2DB4-69F5-4874-BA10-652667F3845F}" sibTransId="{DAD872BC-E1FE-4473-A5D3-4F8E2CB8E824}"/>
    <dgm:cxn modelId="{970834F8-1C1B-47AA-9662-F65A2D8DC219}" type="presOf" srcId="{D690E6B1-ED93-4978-AC10-25C06B709E1D}" destId="{B02BE0EB-C330-4F32-8D7C-9CA39266E853}" srcOrd="0" destOrd="1" presId="urn:microsoft.com/office/officeart/2005/8/layout/hProcess4"/>
    <dgm:cxn modelId="{814C3936-C143-4244-8010-D5D2C49ED2D2}" type="presParOf" srcId="{4AFD1DCE-7613-4DC5-B92D-15D823546BE3}" destId="{C069848C-BF21-40B7-A602-B6242366A092}" srcOrd="0" destOrd="0" presId="urn:microsoft.com/office/officeart/2005/8/layout/hProcess4"/>
    <dgm:cxn modelId="{1834E67A-CD6A-4029-A132-E7D8182EE538}" type="presParOf" srcId="{4AFD1DCE-7613-4DC5-B92D-15D823546BE3}" destId="{89B1B8CE-056B-4BBF-BF94-D880E83F04D2}" srcOrd="1" destOrd="0" presId="urn:microsoft.com/office/officeart/2005/8/layout/hProcess4"/>
    <dgm:cxn modelId="{873933AC-553B-4A50-B4BF-CA9C222C8AC0}" type="presParOf" srcId="{4AFD1DCE-7613-4DC5-B92D-15D823546BE3}" destId="{E25BFEBF-B597-44A8-B691-65D92A11366F}" srcOrd="2" destOrd="0" presId="urn:microsoft.com/office/officeart/2005/8/layout/hProcess4"/>
    <dgm:cxn modelId="{94538BE6-C933-4494-94AA-3793B1AA1297}" type="presParOf" srcId="{E25BFEBF-B597-44A8-B691-65D92A11366F}" destId="{565E187B-74BC-415B-81C0-D2A5CD367E5F}" srcOrd="0" destOrd="0" presId="urn:microsoft.com/office/officeart/2005/8/layout/hProcess4"/>
    <dgm:cxn modelId="{A35CB4D3-FA66-49C1-A0BA-AD71027EE02C}" type="presParOf" srcId="{565E187B-74BC-415B-81C0-D2A5CD367E5F}" destId="{6E64D7FD-5019-4B70-9F1A-F62EF610E68C}" srcOrd="0" destOrd="0" presId="urn:microsoft.com/office/officeart/2005/8/layout/hProcess4"/>
    <dgm:cxn modelId="{9BDA2F00-AB10-46A5-AC53-BA1EA371D8B6}" type="presParOf" srcId="{565E187B-74BC-415B-81C0-D2A5CD367E5F}" destId="{B02BE0EB-C330-4F32-8D7C-9CA39266E853}" srcOrd="1" destOrd="0" presId="urn:microsoft.com/office/officeart/2005/8/layout/hProcess4"/>
    <dgm:cxn modelId="{D2B77979-9A7E-4054-98E4-D56892973955}" type="presParOf" srcId="{565E187B-74BC-415B-81C0-D2A5CD367E5F}" destId="{4BA1B2B1-C1B8-47F2-8C0E-ADA73BC9C811}" srcOrd="2" destOrd="0" presId="urn:microsoft.com/office/officeart/2005/8/layout/hProcess4"/>
    <dgm:cxn modelId="{16D01E0D-5758-4FB8-B0B7-D2423D55A097}" type="presParOf" srcId="{565E187B-74BC-415B-81C0-D2A5CD367E5F}" destId="{6C29B79F-2D3A-4853-8A7F-3EBEA7DAF6D1}" srcOrd="3" destOrd="0" presId="urn:microsoft.com/office/officeart/2005/8/layout/hProcess4"/>
    <dgm:cxn modelId="{822FA747-9A8B-46D0-876D-05C405EAAE2C}" type="presParOf" srcId="{565E187B-74BC-415B-81C0-D2A5CD367E5F}" destId="{1A153C83-4E9F-456A-90AD-F3824BC4F187}" srcOrd="4" destOrd="0" presId="urn:microsoft.com/office/officeart/2005/8/layout/hProcess4"/>
    <dgm:cxn modelId="{29C66BC9-BC70-4065-9450-798F2390639E}" type="presParOf" srcId="{E25BFEBF-B597-44A8-B691-65D92A11366F}" destId="{67EE90C8-39C2-4B24-A6E2-73ED47BE406D}" srcOrd="1" destOrd="0" presId="urn:microsoft.com/office/officeart/2005/8/layout/hProcess4"/>
    <dgm:cxn modelId="{5B73C313-0B0C-4578-BF21-A574A06116D8}" type="presParOf" srcId="{E25BFEBF-B597-44A8-B691-65D92A11366F}" destId="{A111D8A3-EC94-4695-8728-17FD3B0C5202}" srcOrd="2" destOrd="0" presId="urn:microsoft.com/office/officeart/2005/8/layout/hProcess4"/>
    <dgm:cxn modelId="{EFA84A6D-3815-4442-AA2D-2B20DBFAAB5F}" type="presParOf" srcId="{A111D8A3-EC94-4695-8728-17FD3B0C5202}" destId="{AD7C4D02-6E14-46C0-9043-C6B36B1E0944}" srcOrd="0" destOrd="0" presId="urn:microsoft.com/office/officeart/2005/8/layout/hProcess4"/>
    <dgm:cxn modelId="{0060FAF6-20B3-4A91-BF6E-E738420DACB2}" type="presParOf" srcId="{A111D8A3-EC94-4695-8728-17FD3B0C5202}" destId="{FDF54E9C-0750-422B-BCCE-276BE25C71B1}" srcOrd="1" destOrd="0" presId="urn:microsoft.com/office/officeart/2005/8/layout/hProcess4"/>
    <dgm:cxn modelId="{A37AA8CB-67DA-4BE5-B21D-DD120C60A588}" type="presParOf" srcId="{A111D8A3-EC94-4695-8728-17FD3B0C5202}" destId="{188C989C-C17C-4448-9807-3BC6ED139629}" srcOrd="2" destOrd="0" presId="urn:microsoft.com/office/officeart/2005/8/layout/hProcess4"/>
    <dgm:cxn modelId="{A1AD18FB-DC25-40B2-8229-FB4851B1688B}" type="presParOf" srcId="{A111D8A3-EC94-4695-8728-17FD3B0C5202}" destId="{B7B11F5B-5454-4DC0-A365-DC862339A3A5}" srcOrd="3" destOrd="0" presId="urn:microsoft.com/office/officeart/2005/8/layout/hProcess4"/>
    <dgm:cxn modelId="{0C4A5198-0F26-4D74-B371-41F98E9121DD}" type="presParOf" srcId="{A111D8A3-EC94-4695-8728-17FD3B0C5202}" destId="{34AE625F-DCCF-4725-89A1-D1A057E55C84}" srcOrd="4" destOrd="0" presId="urn:microsoft.com/office/officeart/2005/8/layout/hProcess4"/>
    <dgm:cxn modelId="{8AB5FF06-0686-42D5-9CDA-DEC612482484}" type="presParOf" srcId="{E25BFEBF-B597-44A8-B691-65D92A11366F}" destId="{F83F24C8-958D-4FC4-8571-340B0C782D94}" srcOrd="3" destOrd="0" presId="urn:microsoft.com/office/officeart/2005/8/layout/hProcess4"/>
    <dgm:cxn modelId="{911E0814-1270-483F-B543-467EF04A3B29}" type="presParOf" srcId="{E25BFEBF-B597-44A8-B691-65D92A11366F}" destId="{3A39CF31-3CBB-4777-B3F7-561DE089D42B}" srcOrd="4" destOrd="0" presId="urn:microsoft.com/office/officeart/2005/8/layout/hProcess4"/>
    <dgm:cxn modelId="{96FA8DB5-BA3B-4DDF-866C-B6F8ACBCD61D}" type="presParOf" srcId="{3A39CF31-3CBB-4777-B3F7-561DE089D42B}" destId="{F78685F5-5A12-4FD8-A661-B01B4335B782}" srcOrd="0" destOrd="0" presId="urn:microsoft.com/office/officeart/2005/8/layout/hProcess4"/>
    <dgm:cxn modelId="{E4D2D742-3E34-4C0B-B872-CD4CDBE74573}" type="presParOf" srcId="{3A39CF31-3CBB-4777-B3F7-561DE089D42B}" destId="{5BE17825-D0E8-4D69-992E-D5C1E7D39F21}" srcOrd="1" destOrd="0" presId="urn:microsoft.com/office/officeart/2005/8/layout/hProcess4"/>
    <dgm:cxn modelId="{215FDB4F-8117-473C-A2DE-2CFC3876BAB8}" type="presParOf" srcId="{3A39CF31-3CBB-4777-B3F7-561DE089D42B}" destId="{372AD9A6-8D12-40F9-B849-B57BBAA7BA69}" srcOrd="2" destOrd="0" presId="urn:microsoft.com/office/officeart/2005/8/layout/hProcess4"/>
    <dgm:cxn modelId="{5FF0800F-5DC2-4049-A2E9-B26717BEE7DC}" type="presParOf" srcId="{3A39CF31-3CBB-4777-B3F7-561DE089D42B}" destId="{DD0A6EF8-9419-4735-9241-1BAB89D1DEB0}" srcOrd="3" destOrd="0" presId="urn:microsoft.com/office/officeart/2005/8/layout/hProcess4"/>
    <dgm:cxn modelId="{8179F73C-7E42-4F46-A36D-094661E0DA97}" type="presParOf" srcId="{3A39CF31-3CBB-4777-B3F7-561DE089D42B}" destId="{F9F49EFA-CA33-44BF-82D0-BBF2213F801D}"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BE0EB-C330-4F32-8D7C-9CA39266E853}">
      <dsp:nvSpPr>
        <dsp:cNvPr id="0" name=""/>
        <dsp:cNvSpPr/>
      </dsp:nvSpPr>
      <dsp:spPr>
        <a:xfrm>
          <a:off x="570937" y="935153"/>
          <a:ext cx="2178687" cy="17969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de-DE" sz="1500" kern="1200" dirty="0">
              <a:latin typeface="Roboto" panose="02000000000000000000" pitchFamily="2" charset="0"/>
              <a:ea typeface="Roboto" panose="02000000000000000000" pitchFamily="2" charset="0"/>
            </a:rPr>
            <a:t>Manuell oder Import mit CSV-Datei</a:t>
          </a:r>
        </a:p>
        <a:p>
          <a:pPr marL="114300" lvl="1" indent="-114300" algn="l" defTabSz="666750">
            <a:lnSpc>
              <a:spcPct val="90000"/>
            </a:lnSpc>
            <a:spcBef>
              <a:spcPct val="0"/>
            </a:spcBef>
            <a:spcAft>
              <a:spcPct val="15000"/>
            </a:spcAft>
            <a:buChar char="•"/>
          </a:pPr>
          <a:r>
            <a:rPr lang="de-DE" sz="1500" kern="1200" dirty="0">
              <a:latin typeface="Roboto" panose="02000000000000000000" pitchFamily="2" charset="0"/>
              <a:ea typeface="Roboto" panose="02000000000000000000" pitchFamily="2" charset="0"/>
            </a:rPr>
            <a:t>Zugriffsrechte vorkonfigurieren</a:t>
          </a:r>
        </a:p>
        <a:p>
          <a:pPr marL="114300" lvl="1" indent="-114300" algn="l" defTabSz="666750">
            <a:lnSpc>
              <a:spcPct val="90000"/>
            </a:lnSpc>
            <a:spcBef>
              <a:spcPct val="0"/>
            </a:spcBef>
            <a:spcAft>
              <a:spcPct val="15000"/>
            </a:spcAft>
            <a:buChar char="•"/>
          </a:pPr>
          <a:r>
            <a:rPr lang="de-DE" sz="1500" kern="1200" dirty="0">
              <a:latin typeface="Roboto" panose="02000000000000000000" pitchFamily="2" charset="0"/>
              <a:ea typeface="Roboto" panose="02000000000000000000" pitchFamily="2" charset="0"/>
            </a:rPr>
            <a:t>Einladungs-E-Mail</a:t>
          </a:r>
        </a:p>
      </dsp:txBody>
      <dsp:txXfrm>
        <a:off x="612290" y="976506"/>
        <a:ext cx="2095981" cy="1329192"/>
      </dsp:txXfrm>
    </dsp:sp>
    <dsp:sp modelId="{67EE90C8-39C2-4B24-A6E2-73ED47BE406D}">
      <dsp:nvSpPr>
        <dsp:cNvPr id="0" name=""/>
        <dsp:cNvSpPr/>
      </dsp:nvSpPr>
      <dsp:spPr>
        <a:xfrm>
          <a:off x="1763239" y="1247974"/>
          <a:ext cx="2572812" cy="2572812"/>
        </a:xfrm>
        <a:prstGeom prst="leftCircularArrow">
          <a:avLst>
            <a:gd name="adj1" fmla="val 3811"/>
            <a:gd name="adj2" fmla="val 476388"/>
            <a:gd name="adj3" fmla="val 2251899"/>
            <a:gd name="adj4" fmla="val 9024489"/>
            <a:gd name="adj5" fmla="val 4446"/>
          </a:avLst>
        </a:prstGeom>
        <a:solidFill>
          <a:srgbClr val="96C11F"/>
        </a:solidFill>
        <a:ln>
          <a:noFill/>
        </a:ln>
        <a:effectLst/>
      </dsp:spPr>
      <dsp:style>
        <a:lnRef idx="0">
          <a:scrgbClr r="0" g="0" b="0"/>
        </a:lnRef>
        <a:fillRef idx="1">
          <a:scrgbClr r="0" g="0" b="0"/>
        </a:fillRef>
        <a:effectRef idx="0">
          <a:scrgbClr r="0" g="0" b="0"/>
        </a:effectRef>
        <a:fontRef idx="minor">
          <a:schemeClr val="lt1"/>
        </a:fontRef>
      </dsp:style>
    </dsp:sp>
    <dsp:sp modelId="{6C29B79F-2D3A-4853-8A7F-3EBEA7DAF6D1}">
      <dsp:nvSpPr>
        <dsp:cNvPr id="0" name=""/>
        <dsp:cNvSpPr/>
      </dsp:nvSpPr>
      <dsp:spPr>
        <a:xfrm>
          <a:off x="1055090" y="2347052"/>
          <a:ext cx="1936611" cy="770126"/>
        </a:xfrm>
        <a:prstGeom prst="roundRect">
          <a:avLst>
            <a:gd name="adj" fmla="val 10000"/>
          </a:avLst>
        </a:prstGeom>
        <a:solidFill>
          <a:srgbClr val="00A8C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de-DE" sz="3400" kern="1200" dirty="0">
              <a:latin typeface="Roboto" panose="02000000000000000000" pitchFamily="2" charset="0"/>
              <a:ea typeface="Roboto" panose="02000000000000000000" pitchFamily="2" charset="0"/>
            </a:rPr>
            <a:t>Händler</a:t>
          </a:r>
        </a:p>
      </dsp:txBody>
      <dsp:txXfrm>
        <a:off x="1077646" y="2369608"/>
        <a:ext cx="1891499" cy="725014"/>
      </dsp:txXfrm>
    </dsp:sp>
    <dsp:sp modelId="{FDF54E9C-0750-422B-BCCE-276BE25C71B1}">
      <dsp:nvSpPr>
        <dsp:cNvPr id="0" name=""/>
        <dsp:cNvSpPr/>
      </dsp:nvSpPr>
      <dsp:spPr>
        <a:xfrm>
          <a:off x="3458599" y="935153"/>
          <a:ext cx="2178687" cy="17969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de-DE" sz="1500" kern="1200" dirty="0">
              <a:latin typeface="Roboto" panose="02000000000000000000" pitchFamily="2" charset="0"/>
              <a:ea typeface="Roboto" panose="02000000000000000000" pitchFamily="2" charset="0"/>
            </a:rPr>
            <a:t>E-Mail link</a:t>
          </a:r>
        </a:p>
        <a:p>
          <a:pPr marL="114300" lvl="1" indent="-114300" algn="l" defTabSz="666750">
            <a:lnSpc>
              <a:spcPct val="90000"/>
            </a:lnSpc>
            <a:spcBef>
              <a:spcPct val="0"/>
            </a:spcBef>
            <a:spcAft>
              <a:spcPct val="15000"/>
            </a:spcAft>
            <a:buChar char="•"/>
          </a:pPr>
          <a:r>
            <a:rPr lang="de-DE" sz="1500" kern="1200" dirty="0">
              <a:latin typeface="Roboto" panose="02000000000000000000" pitchFamily="2" charset="0"/>
              <a:ea typeface="Roboto" panose="02000000000000000000" pitchFamily="2" charset="0"/>
            </a:rPr>
            <a:t>Passwort setzen</a:t>
          </a:r>
        </a:p>
        <a:p>
          <a:pPr marL="114300" lvl="1" indent="-114300" algn="l" defTabSz="666750">
            <a:lnSpc>
              <a:spcPct val="90000"/>
            </a:lnSpc>
            <a:spcBef>
              <a:spcPct val="0"/>
            </a:spcBef>
            <a:spcAft>
              <a:spcPct val="15000"/>
            </a:spcAft>
            <a:buChar char="•"/>
          </a:pPr>
          <a:r>
            <a:rPr lang="de-DE" sz="1500" kern="1200" dirty="0">
              <a:latin typeface="Roboto" panose="02000000000000000000" pitchFamily="2" charset="0"/>
              <a:ea typeface="Roboto" panose="02000000000000000000" pitchFamily="2" charset="0"/>
            </a:rPr>
            <a:t>Nutzungsvereinbarung unterschreiben</a:t>
          </a:r>
        </a:p>
      </dsp:txBody>
      <dsp:txXfrm>
        <a:off x="3499952" y="1361569"/>
        <a:ext cx="2095981" cy="1329192"/>
      </dsp:txXfrm>
    </dsp:sp>
    <dsp:sp modelId="{F83F24C8-958D-4FC4-8571-340B0C782D94}">
      <dsp:nvSpPr>
        <dsp:cNvPr id="0" name=""/>
        <dsp:cNvSpPr/>
      </dsp:nvSpPr>
      <dsp:spPr>
        <a:xfrm>
          <a:off x="4632745" y="-223975"/>
          <a:ext cx="2851200" cy="2851200"/>
        </a:xfrm>
        <a:prstGeom prst="circularArrow">
          <a:avLst>
            <a:gd name="adj1" fmla="val 3439"/>
            <a:gd name="adj2" fmla="val 426061"/>
            <a:gd name="adj3" fmla="val 19398428"/>
            <a:gd name="adj4" fmla="val 12575511"/>
            <a:gd name="adj5" fmla="val 4012"/>
          </a:avLst>
        </a:prstGeom>
        <a:solidFill>
          <a:srgbClr val="96C11F"/>
        </a:solidFill>
        <a:ln>
          <a:noFill/>
        </a:ln>
        <a:effectLst/>
      </dsp:spPr>
      <dsp:style>
        <a:lnRef idx="0">
          <a:scrgbClr r="0" g="0" b="0"/>
        </a:lnRef>
        <a:fillRef idx="1">
          <a:scrgbClr r="0" g="0" b="0"/>
        </a:fillRef>
        <a:effectRef idx="0">
          <a:scrgbClr r="0" g="0" b="0"/>
        </a:effectRef>
        <a:fontRef idx="minor">
          <a:schemeClr val="lt1"/>
        </a:fontRef>
      </dsp:style>
    </dsp:sp>
    <dsp:sp modelId="{B7B11F5B-5454-4DC0-A365-DC862339A3A5}">
      <dsp:nvSpPr>
        <dsp:cNvPr id="0" name=""/>
        <dsp:cNvSpPr/>
      </dsp:nvSpPr>
      <dsp:spPr>
        <a:xfrm>
          <a:off x="3942752" y="550090"/>
          <a:ext cx="1936611" cy="770126"/>
        </a:xfrm>
        <a:prstGeom prst="roundRect">
          <a:avLst>
            <a:gd name="adj" fmla="val 10000"/>
          </a:avLst>
        </a:prstGeom>
        <a:solidFill>
          <a:srgbClr val="00A7C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de-DE" sz="3400" kern="1200" dirty="0">
              <a:latin typeface="Roboto" panose="02000000000000000000" pitchFamily="2" charset="0"/>
              <a:ea typeface="Roboto" panose="02000000000000000000" pitchFamily="2" charset="0"/>
            </a:rPr>
            <a:t>Betreiber</a:t>
          </a:r>
        </a:p>
      </dsp:txBody>
      <dsp:txXfrm>
        <a:off x="3965308" y="572646"/>
        <a:ext cx="1891499" cy="725014"/>
      </dsp:txXfrm>
    </dsp:sp>
    <dsp:sp modelId="{5BE17825-D0E8-4D69-992E-D5C1E7D39F21}">
      <dsp:nvSpPr>
        <dsp:cNvPr id="0" name=""/>
        <dsp:cNvSpPr/>
      </dsp:nvSpPr>
      <dsp:spPr>
        <a:xfrm>
          <a:off x="6346262" y="935153"/>
          <a:ext cx="2178687" cy="17969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de-DE" sz="1500" kern="1200" dirty="0">
              <a:latin typeface="Roboto" panose="02000000000000000000" pitchFamily="2" charset="0"/>
              <a:ea typeface="Roboto" panose="02000000000000000000" pitchFamily="2" charset="0"/>
            </a:rPr>
            <a:t>Zugriff auf das Betreiberkonto für den Rollout und für den Support </a:t>
          </a:r>
        </a:p>
      </dsp:txBody>
      <dsp:txXfrm>
        <a:off x="6387615" y="976506"/>
        <a:ext cx="2095981" cy="1329192"/>
      </dsp:txXfrm>
    </dsp:sp>
    <dsp:sp modelId="{DD0A6EF8-9419-4735-9241-1BAB89D1DEB0}">
      <dsp:nvSpPr>
        <dsp:cNvPr id="0" name=""/>
        <dsp:cNvSpPr/>
      </dsp:nvSpPr>
      <dsp:spPr>
        <a:xfrm>
          <a:off x="6830415" y="2347052"/>
          <a:ext cx="1936611" cy="770126"/>
        </a:xfrm>
        <a:prstGeom prst="roundRect">
          <a:avLst>
            <a:gd name="adj" fmla="val 10000"/>
          </a:avLst>
        </a:prstGeom>
        <a:solidFill>
          <a:srgbClr val="00A8C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de-DE" sz="3400" kern="1200" dirty="0">
              <a:latin typeface="Roboto" panose="02000000000000000000" pitchFamily="2" charset="0"/>
              <a:ea typeface="Roboto" panose="02000000000000000000" pitchFamily="2" charset="0"/>
            </a:rPr>
            <a:t>Händler</a:t>
          </a:r>
        </a:p>
      </dsp:txBody>
      <dsp:txXfrm>
        <a:off x="6852971" y="2369608"/>
        <a:ext cx="1891499" cy="72501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26359A8-7AF3-4B2F-B444-DA202BEEA99D}"/>
              </a:ext>
            </a:extLst>
          </p:cNvPr>
          <p:cNvSpPr>
            <a:spLocks noGrp="1"/>
          </p:cNvSpPr>
          <p:nvPr>
            <p:ph type="hdr" sz="quarter"/>
          </p:nvPr>
        </p:nvSpPr>
        <p:spPr>
          <a:xfrm>
            <a:off x="0" y="0"/>
            <a:ext cx="3608173" cy="513508"/>
          </a:xfrm>
          <a:prstGeom prst="rect">
            <a:avLst/>
          </a:prstGeom>
        </p:spPr>
        <p:txBody>
          <a:bodyPr vert="horz" lIns="99064" tIns="49532" rIns="99064" bIns="49532" rtlCol="0"/>
          <a:lstStyle>
            <a:lvl1pPr algn="l">
              <a:defRPr sz="1300"/>
            </a:lvl1pPr>
          </a:lstStyle>
          <a:p>
            <a:r>
              <a:rPr lang="de-DE" dirty="0"/>
              <a:t>fiskaltrust gmbh</a:t>
            </a:r>
          </a:p>
        </p:txBody>
      </p:sp>
      <p:sp>
        <p:nvSpPr>
          <p:cNvPr id="3" name="Datumsplatzhalter 2">
            <a:extLst>
              <a:ext uri="{FF2B5EF4-FFF2-40B4-BE49-F238E27FC236}">
                <a16:creationId xmlns:a16="http://schemas.microsoft.com/office/drawing/2014/main" id="{3AC23F39-6699-4345-915E-A4E55B808A9A}"/>
              </a:ext>
            </a:extLst>
          </p:cNvPr>
          <p:cNvSpPr>
            <a:spLocks noGrp="1"/>
          </p:cNvSpPr>
          <p:nvPr>
            <p:ph type="dt" sz="quarter" idx="1"/>
          </p:nvPr>
        </p:nvSpPr>
        <p:spPr>
          <a:xfrm>
            <a:off x="3807861" y="0"/>
            <a:ext cx="3078427" cy="513508"/>
          </a:xfrm>
          <a:prstGeom prst="rect">
            <a:avLst/>
          </a:prstGeom>
        </p:spPr>
        <p:txBody>
          <a:bodyPr vert="horz" lIns="99064" tIns="49532" rIns="99064" bIns="49532" rtlCol="0"/>
          <a:lstStyle>
            <a:lvl1pPr algn="r">
              <a:defRPr sz="1300"/>
            </a:lvl1pPr>
          </a:lstStyle>
          <a:p>
            <a:r>
              <a:rPr lang="de-AT"/>
              <a:t>28.05.2020</a:t>
            </a:r>
            <a:endParaRPr lang="en-AT" dirty="0"/>
          </a:p>
        </p:txBody>
      </p:sp>
      <p:sp>
        <p:nvSpPr>
          <p:cNvPr id="4" name="Fußzeilenplatzhalter 3">
            <a:extLst>
              <a:ext uri="{FF2B5EF4-FFF2-40B4-BE49-F238E27FC236}">
                <a16:creationId xmlns:a16="http://schemas.microsoft.com/office/drawing/2014/main" id="{504BAFE1-8C0D-488B-BE26-4DE04D46567B}"/>
              </a:ext>
            </a:extLst>
          </p:cNvPr>
          <p:cNvSpPr>
            <a:spLocks noGrp="1"/>
          </p:cNvSpPr>
          <p:nvPr>
            <p:ph type="ftr" sz="quarter" idx="2"/>
          </p:nvPr>
        </p:nvSpPr>
        <p:spPr>
          <a:xfrm>
            <a:off x="0" y="9521604"/>
            <a:ext cx="5283926" cy="513507"/>
          </a:xfrm>
          <a:prstGeom prst="rect">
            <a:avLst/>
          </a:prstGeom>
        </p:spPr>
        <p:txBody>
          <a:bodyPr vert="horz" lIns="99064" tIns="49532" rIns="99064" bIns="49532" rtlCol="0" anchor="b"/>
          <a:lstStyle>
            <a:lvl1pPr algn="l">
              <a:defRPr sz="1300"/>
            </a:lvl1pPr>
          </a:lstStyle>
          <a:p>
            <a:r>
              <a:rPr lang="de-DE" dirty="0"/>
              <a:t>Präsentation</a:t>
            </a:r>
            <a:endParaRPr lang="en-AT" dirty="0"/>
          </a:p>
        </p:txBody>
      </p:sp>
      <p:sp>
        <p:nvSpPr>
          <p:cNvPr id="5" name="Foliennummernplatzhalter 4">
            <a:extLst>
              <a:ext uri="{FF2B5EF4-FFF2-40B4-BE49-F238E27FC236}">
                <a16:creationId xmlns:a16="http://schemas.microsoft.com/office/drawing/2014/main" id="{3826F4A0-87B8-488F-8C4F-24D950D9E09C}"/>
              </a:ext>
            </a:extLst>
          </p:cNvPr>
          <p:cNvSpPr>
            <a:spLocks noGrp="1"/>
          </p:cNvSpPr>
          <p:nvPr>
            <p:ph type="sldNum" sz="quarter" idx="3"/>
          </p:nvPr>
        </p:nvSpPr>
        <p:spPr>
          <a:xfrm>
            <a:off x="5551714" y="9521604"/>
            <a:ext cx="1334575" cy="513507"/>
          </a:xfrm>
          <a:prstGeom prst="rect">
            <a:avLst/>
          </a:prstGeom>
        </p:spPr>
        <p:txBody>
          <a:bodyPr vert="horz" lIns="99064" tIns="49532" rIns="99064" bIns="49532" rtlCol="0" anchor="b"/>
          <a:lstStyle>
            <a:lvl1pPr algn="r">
              <a:defRPr sz="1300"/>
            </a:lvl1pPr>
          </a:lstStyle>
          <a:p>
            <a:fld id="{45681B35-6CFA-4FAD-A8D2-4347A54C5AB0}" type="slidenum">
              <a:rPr lang="en-AT" smtClean="0"/>
              <a:t>‹#›</a:t>
            </a:fld>
            <a:endParaRPr lang="en-AT" dirty="0"/>
          </a:p>
        </p:txBody>
      </p:sp>
    </p:spTree>
    <p:extLst>
      <p:ext uri="{BB962C8B-B14F-4D97-AF65-F5344CB8AC3E}">
        <p14:creationId xmlns:p14="http://schemas.microsoft.com/office/powerpoint/2010/main" val="114308462"/>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8427" cy="513508"/>
          </a:xfrm>
          <a:prstGeom prst="rect">
            <a:avLst/>
          </a:prstGeom>
        </p:spPr>
        <p:txBody>
          <a:bodyPr vert="horz" lIns="99064" tIns="49532" rIns="99064" bIns="49532" rtlCol="0"/>
          <a:lstStyle>
            <a:lvl1pPr algn="l">
              <a:defRPr sz="1300"/>
            </a:lvl1pPr>
          </a:lstStyle>
          <a:p>
            <a:r>
              <a:rPr lang="de-AT" dirty="0"/>
              <a:t>fiskaltrust. </a:t>
            </a:r>
            <a:r>
              <a:rPr lang="de-AT" dirty="0" err="1"/>
              <a:t>consulting</a:t>
            </a:r>
            <a:r>
              <a:rPr lang="de-AT" dirty="0"/>
              <a:t> gmbh - </a:t>
            </a:r>
            <a:r>
              <a:rPr lang="de-AT" dirty="0" err="1"/>
              <a:t>confidential</a:t>
            </a:r>
            <a:endParaRPr lang="de-AT" dirty="0"/>
          </a:p>
        </p:txBody>
      </p:sp>
      <p:sp>
        <p:nvSpPr>
          <p:cNvPr id="3" name="Datumsplatzhalter 2"/>
          <p:cNvSpPr>
            <a:spLocks noGrp="1"/>
          </p:cNvSpPr>
          <p:nvPr>
            <p:ph type="dt" idx="1"/>
          </p:nvPr>
        </p:nvSpPr>
        <p:spPr>
          <a:xfrm>
            <a:off x="4023992" y="0"/>
            <a:ext cx="3078427" cy="513508"/>
          </a:xfrm>
          <a:prstGeom prst="rect">
            <a:avLst/>
          </a:prstGeom>
        </p:spPr>
        <p:txBody>
          <a:bodyPr vert="horz" lIns="99064" tIns="49532" rIns="99064" bIns="49532" rtlCol="0"/>
          <a:lstStyle>
            <a:lvl1pPr algn="r">
              <a:defRPr sz="1300"/>
            </a:lvl1pPr>
          </a:lstStyle>
          <a:p>
            <a:fld id="{E52F4C69-7549-4A71-BB0C-341D25F594E8}" type="datetime1">
              <a:rPr lang="de-AT" smtClean="0"/>
              <a:t>26.05.21</a:t>
            </a:fld>
            <a:endParaRPr lang="de-AT"/>
          </a:p>
        </p:txBody>
      </p:sp>
      <p:sp>
        <p:nvSpPr>
          <p:cNvPr id="4" name="Folienbildplatzhalt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64" tIns="49532" rIns="99064" bIns="49532" rtlCol="0" anchor="ctr"/>
          <a:lstStyle/>
          <a:p>
            <a:endParaRPr lang="de-AT"/>
          </a:p>
        </p:txBody>
      </p:sp>
      <p:sp>
        <p:nvSpPr>
          <p:cNvPr id="5" name="Notizenplatzhalter 4"/>
          <p:cNvSpPr>
            <a:spLocks noGrp="1"/>
          </p:cNvSpPr>
          <p:nvPr>
            <p:ph type="body" sz="quarter" idx="3"/>
          </p:nvPr>
        </p:nvSpPr>
        <p:spPr>
          <a:xfrm>
            <a:off x="710407" y="4925407"/>
            <a:ext cx="5683250" cy="4029879"/>
          </a:xfrm>
          <a:prstGeom prst="rect">
            <a:avLst/>
          </a:prstGeom>
        </p:spPr>
        <p:txBody>
          <a:bodyPr vert="horz" lIns="99064" tIns="49532" rIns="99064" bIns="49532"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9721108"/>
            <a:ext cx="3078427" cy="513507"/>
          </a:xfrm>
          <a:prstGeom prst="rect">
            <a:avLst/>
          </a:prstGeom>
        </p:spPr>
        <p:txBody>
          <a:bodyPr vert="horz" lIns="99064" tIns="49532" rIns="99064" bIns="49532" rtlCol="0" anchor="b"/>
          <a:lstStyle>
            <a:lvl1pPr algn="l">
              <a:defRPr sz="1300"/>
            </a:lvl1pPr>
          </a:lstStyle>
          <a:p>
            <a:endParaRPr lang="de-AT"/>
          </a:p>
        </p:txBody>
      </p:sp>
      <p:sp>
        <p:nvSpPr>
          <p:cNvPr id="7" name="Foliennummernplatzhalter 6"/>
          <p:cNvSpPr>
            <a:spLocks noGrp="1"/>
          </p:cNvSpPr>
          <p:nvPr>
            <p:ph type="sldNum" sz="quarter" idx="5"/>
          </p:nvPr>
        </p:nvSpPr>
        <p:spPr>
          <a:xfrm>
            <a:off x="4023992" y="9721108"/>
            <a:ext cx="3078427" cy="513507"/>
          </a:xfrm>
          <a:prstGeom prst="rect">
            <a:avLst/>
          </a:prstGeom>
        </p:spPr>
        <p:txBody>
          <a:bodyPr vert="horz" lIns="99064" tIns="49532" rIns="99064" bIns="49532" rtlCol="0" anchor="b"/>
          <a:lstStyle>
            <a:lvl1pPr algn="r">
              <a:defRPr sz="1300"/>
            </a:lvl1pPr>
          </a:lstStyle>
          <a:p>
            <a:fld id="{37D9B929-EEB3-453F-899C-B5737EAC3251}" type="slidenum">
              <a:rPr lang="de-AT" smtClean="0"/>
              <a:t>‹#›</a:t>
            </a:fld>
            <a:endParaRPr lang="de-AT"/>
          </a:p>
        </p:txBody>
      </p:sp>
    </p:spTree>
    <p:extLst>
      <p:ext uri="{BB962C8B-B14F-4D97-AF65-F5344CB8AC3E}">
        <p14:creationId xmlns:p14="http://schemas.microsoft.com/office/powerpoint/2010/main" val="2873954706"/>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4</a:t>
            </a:fld>
            <a:endParaRPr lang="de-AT"/>
          </a:p>
        </p:txBody>
      </p:sp>
    </p:spTree>
    <p:extLst>
      <p:ext uri="{BB962C8B-B14F-4D97-AF65-F5344CB8AC3E}">
        <p14:creationId xmlns:p14="http://schemas.microsoft.com/office/powerpoint/2010/main" val="97662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a:t>Eine Kasse mit integrierter Middleware sendet Belegdaten an die Middleware. Zum Signieren der Daten arbeitet die Middleware mit einer TSE. Die Middleware sendet die Belegdaten und TSE Daten (TAR TSE) automatisch an das </a:t>
            </a:r>
            <a:r>
              <a:rPr lang="de-DE" noProof="0" dirty="0" err="1"/>
              <a:t>POSArchiv</a:t>
            </a:r>
            <a:r>
              <a:rPr lang="de-DE" noProof="0" dirty="0"/>
              <a:t>. Das </a:t>
            </a:r>
            <a:r>
              <a:rPr lang="de-DE" noProof="0" dirty="0" err="1"/>
              <a:t>POSArchiv</a:t>
            </a:r>
            <a:r>
              <a:rPr lang="de-DE" noProof="0" dirty="0"/>
              <a:t> sendet mit Hilfe von Server zu Server Übertragung die Daten automatisch an AKO (DSFinV-K + TAR) und an DATEV (DFKA Format). </a:t>
            </a:r>
          </a:p>
          <a:p>
            <a:r>
              <a:rPr lang="de-DE" noProof="0" dirty="0"/>
              <a:t>Der Betreiber einer Kasse ohne integrierter Middleware hat die Möglichkeit Daten manuell ins AKO hochzuladen (auch über die Händler-Website möglich). Alternativ kann das Kassensystem oder ein anderes Programm Daten über die AKO API ins AKO automatisch hochladen. Auch der Betreiber einer Kasse mit integrierter Middleware hat die Möglichkeit Daten manuell hochzuladen (PDF Dateien, z.B. Menükarten, Verfahrensdokumentation). Der Steuerberater hat Zugriff auf AKO Dateien indem der Betreiber Daten freigibt und dem Steuerberater einen Link mit Token für den Zugriff sendet. Um auf das </a:t>
            </a:r>
            <a:r>
              <a:rPr lang="de-DE" noProof="0" dirty="0" err="1"/>
              <a:t>POSArchiv</a:t>
            </a:r>
            <a:r>
              <a:rPr lang="de-DE" noProof="0" dirty="0"/>
              <a:t> Zugriff zu erlangen muss der Steuerberater im </a:t>
            </a:r>
            <a:r>
              <a:rPr lang="de-DE" noProof="0" dirty="0" err="1"/>
              <a:t>ft.Portal</a:t>
            </a:r>
            <a:r>
              <a:rPr lang="de-DE" noProof="0" dirty="0"/>
              <a:t> registriert werden (Rolle: Berater) und mit dem Betreiber verknüpft werden. Dieser kann daraufhin eine Datenfreigabe für den Berater aktivieren.</a:t>
            </a:r>
          </a:p>
          <a:p>
            <a:r>
              <a:rPr lang="de-DE" noProof="0" dirty="0"/>
              <a:t>In einem Hybridszenario (Kassen mit und Kassen ohne ft.Middleware) zum Beispiel können alle Daten der Kassen ohne ft.Middleware manuell oder per API ins AKO hochgeladen werden. Die Daten (Belegdaten + TSE TAR) der Kassen mit ft.Middleware werden automatisch hochgeladen, daraus entstehen die DSFinV-K und TSE TAR Files im </a:t>
            </a:r>
            <a:r>
              <a:rPr lang="de-DE" noProof="0" dirty="0" err="1"/>
              <a:t>POSArchiv</a:t>
            </a:r>
            <a:r>
              <a:rPr lang="de-DE" noProof="0" dirty="0"/>
              <a:t>, die dann ins AKO gelegt werden. So gelangen alle Daten der Filiale in diesem Hybridszenario im AKO.</a:t>
            </a:r>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14</a:t>
            </a:fld>
            <a:endParaRPr lang="de-AT"/>
          </a:p>
        </p:txBody>
      </p:sp>
    </p:spTree>
    <p:extLst>
      <p:ext uri="{BB962C8B-B14F-4D97-AF65-F5344CB8AC3E}">
        <p14:creationId xmlns:p14="http://schemas.microsoft.com/office/powerpoint/2010/main" val="1343153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e-DE" dirty="0"/>
              <a:t> Kann nur für Kassen eingesetzt werden, die die fiskaltrust.Middleware benutzen.</a:t>
            </a:r>
          </a:p>
          <a:p>
            <a:pPr>
              <a:buFont typeface="Arial" panose="020B0604020202020204" pitchFamily="34" charset="0"/>
              <a:buChar char="•"/>
            </a:pPr>
            <a:r>
              <a:rPr lang="de-DE" dirty="0"/>
              <a:t> Sorgt für die revisionssichere Archivierung der Kassendaten und der TSE Daten.</a:t>
            </a:r>
            <a:endParaRPr lang="de-DE" dirty="0">
              <a:cs typeface="Calibri"/>
            </a:endParaRPr>
          </a:p>
          <a:p>
            <a:pPr>
              <a:buFont typeface="Arial" panose="020B0604020202020204" pitchFamily="34" charset="0"/>
              <a:buChar char="•"/>
            </a:pPr>
            <a:r>
              <a:rPr lang="de-DE" dirty="0"/>
              <a:t> Die Daten werden automatisch, ohne zutun des Betreibers von der fiskaltrust.Middleware hochgeladen.</a:t>
            </a:r>
            <a:endParaRPr lang="de-DE" dirty="0">
              <a:cs typeface="Calibri" panose="020F0502020204030204"/>
            </a:endParaRPr>
          </a:p>
          <a:p>
            <a:pPr>
              <a:buFont typeface="Arial" panose="020B0604020202020204" pitchFamily="34" charset="0"/>
              <a:buChar char="•"/>
            </a:pPr>
            <a:r>
              <a:rPr lang="de-DE" dirty="0"/>
              <a:t> Export: DSFinV-K Format, TSE TAR Files,  fiskaltrust Queue Items Journal und DFKA Format für die DATEV-Schnittstelle</a:t>
            </a:r>
          </a:p>
          <a:p>
            <a:pPr>
              <a:buFont typeface="Arial" panose="020B0604020202020204" pitchFamily="34" charset="0"/>
              <a:buChar char="•"/>
            </a:pPr>
            <a:r>
              <a:rPr lang="de-DE" dirty="0">
                <a:cs typeface="Calibri"/>
              </a:rPr>
              <a:t> Die Daten können über die DATEV Schnittstelle an DATEV automatisch, in regelmäßigen Abständen übertragen werden (im DFKA Format)</a:t>
            </a:r>
            <a:endParaRPr lang="de-DE" dirty="0"/>
          </a:p>
          <a:p>
            <a:pPr>
              <a:buFont typeface="Arial" panose="020B0604020202020204" pitchFamily="34" charset="0"/>
              <a:buChar char="•"/>
            </a:pPr>
            <a:r>
              <a:rPr lang="de-DE" dirty="0">
                <a:cs typeface="Calibri"/>
              </a:rPr>
              <a:t> Die DSFinV-K und TAR Files können über die AKO API an AKO </a:t>
            </a:r>
            <a:r>
              <a:rPr lang="de-DE" dirty="0"/>
              <a:t>automatisch, in regelmäßigen Abständen </a:t>
            </a:r>
            <a:r>
              <a:rPr lang="de-DE" dirty="0">
                <a:cs typeface="Calibri"/>
              </a:rPr>
              <a:t>übertragen werden</a:t>
            </a:r>
          </a:p>
          <a:p>
            <a:pPr>
              <a:buFont typeface="Arial" panose="020B0604020202020204" pitchFamily="34" charset="0"/>
              <a:buChar char="•"/>
            </a:pPr>
            <a:r>
              <a:rPr lang="de-DE" dirty="0"/>
              <a:t> Wird </a:t>
            </a:r>
            <a:r>
              <a:rPr lang="de-DE" b="1" dirty="0"/>
              <a:t>pro Kasse </a:t>
            </a:r>
            <a:r>
              <a:rPr lang="de-DE" dirty="0"/>
              <a:t>(Queue) angeboten</a:t>
            </a:r>
          </a:p>
          <a:p>
            <a:endParaRPr lang="de-DE" dirty="0">
              <a:cs typeface="Calibri" panose="020F0502020204030204"/>
            </a:endParaRPr>
          </a:p>
          <a:p>
            <a:pPr>
              <a:buFont typeface="Arial" panose="020B0604020202020204" pitchFamily="34" charset="0"/>
            </a:pPr>
            <a:r>
              <a:rPr lang="de-DE" dirty="0">
                <a:cs typeface="Calibri" panose="020F0502020204030204"/>
              </a:rPr>
              <a:t>Vorteile: </a:t>
            </a:r>
            <a:endParaRPr lang="de-DE" dirty="0"/>
          </a:p>
          <a:p>
            <a:pPr>
              <a:buFont typeface="Arial" panose="020B0604020202020204" pitchFamily="34" charset="0"/>
              <a:buChar char="•"/>
            </a:pPr>
            <a:r>
              <a:rPr lang="de-DE" dirty="0"/>
              <a:t> Nachweis der Ordnungsmäßigkeit gegenüber der Finanzverwaltung</a:t>
            </a:r>
            <a:endParaRPr lang="de-DE" dirty="0">
              <a:cs typeface="Calibri" panose="020F0502020204030204"/>
            </a:endParaRPr>
          </a:p>
          <a:p>
            <a:pPr>
              <a:buFont typeface="Arial" panose="020B0604020202020204" pitchFamily="34" charset="0"/>
              <a:buChar char="•"/>
            </a:pPr>
            <a:r>
              <a:rPr lang="de-DE" dirty="0"/>
              <a:t> Lösung für begrenzten Speicherplatz in Kassensystem und/oder TSE</a:t>
            </a:r>
            <a:endParaRPr lang="de-DE" dirty="0">
              <a:cs typeface="Calibri" panose="020F0502020204030204"/>
            </a:endParaRPr>
          </a:p>
          <a:p>
            <a:pPr>
              <a:buFont typeface="Arial" panose="020B0604020202020204" pitchFamily="34" charset="0"/>
              <a:buChar char="•"/>
            </a:pPr>
            <a:r>
              <a:rPr lang="de-DE" dirty="0">
                <a:cs typeface="Calibri" panose="020F0502020204030204"/>
              </a:rPr>
              <a:t> </a:t>
            </a:r>
            <a:r>
              <a:rPr lang="de-DE" dirty="0"/>
              <a:t>Vereinfachter Zugriff durch zentralisierte Datenhaltung</a:t>
            </a:r>
            <a:endParaRPr lang="de-DE" dirty="0">
              <a:cs typeface="Calibri" panose="020F0502020204030204"/>
            </a:endParaRPr>
          </a:p>
          <a:p>
            <a:pPr>
              <a:buFont typeface="Arial" panose="020B0604020202020204" pitchFamily="34" charset="0"/>
              <a:buChar char="•"/>
            </a:pPr>
            <a:r>
              <a:rPr lang="de-DE" dirty="0">
                <a:cs typeface="Calibri" panose="020F0502020204030204"/>
              </a:rPr>
              <a:t> </a:t>
            </a:r>
            <a:r>
              <a:rPr lang="de-DE" dirty="0"/>
              <a:t>Möglicher Wegfall der Verpflichtung alte </a:t>
            </a:r>
            <a:r>
              <a:rPr lang="de-DE" dirty="0" err="1"/>
              <a:t>Kassensysteme</a:t>
            </a:r>
            <a:r>
              <a:rPr lang="de-DE" dirty="0"/>
              <a:t> bzw. TSEs über die Dauer der Aufbewahrungspflicht vorzuhalten. </a:t>
            </a:r>
            <a:endParaRPr lang="en-US" dirty="0"/>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15</a:t>
            </a:fld>
            <a:endParaRPr lang="de-AT"/>
          </a:p>
        </p:txBody>
      </p:sp>
    </p:spTree>
    <p:extLst>
      <p:ext uri="{BB962C8B-B14F-4D97-AF65-F5344CB8AC3E}">
        <p14:creationId xmlns:p14="http://schemas.microsoft.com/office/powerpoint/2010/main" val="1632029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e-DE" dirty="0"/>
              <a:t> Kann nur für Kassen eingesetzt werden, die die fiskaltrust.Middleware benutzen.</a:t>
            </a:r>
          </a:p>
          <a:p>
            <a:pPr>
              <a:buFont typeface="Arial" panose="020B0604020202020204" pitchFamily="34" charset="0"/>
              <a:buChar char="•"/>
            </a:pPr>
            <a:r>
              <a:rPr lang="de-DE" dirty="0"/>
              <a:t> Sendet automatisiert Meldungen an das Finanzamt sobald erforderlich (Anmelden Kasse-&gt;TSE, Ummelden Kasse-&gt;TSE, Abmelden Kasse-&gt;TSE)</a:t>
            </a:r>
            <a:endParaRPr lang="de-DE" dirty="0">
              <a:cs typeface="Calibri"/>
            </a:endParaRPr>
          </a:p>
          <a:p>
            <a:pPr>
              <a:buFont typeface="Arial" panose="020B0604020202020204" pitchFamily="34" charset="0"/>
              <a:buChar char="•"/>
            </a:pPr>
            <a:r>
              <a:rPr lang="de-DE" dirty="0"/>
              <a:t> Wird </a:t>
            </a:r>
            <a:r>
              <a:rPr lang="de-DE" b="1" dirty="0"/>
              <a:t>pro Kasse, pro Meldung </a:t>
            </a:r>
            <a:r>
              <a:rPr lang="de-DE" dirty="0"/>
              <a:t>angeboten</a:t>
            </a:r>
          </a:p>
          <a:p>
            <a:pPr>
              <a:buFont typeface="Arial" panose="020B0604020202020204" pitchFamily="34" charset="0"/>
              <a:buChar char="•"/>
            </a:pPr>
            <a:r>
              <a:rPr lang="de-DE" dirty="0">
                <a:cs typeface="Calibri" panose="020F0502020204030204"/>
              </a:rPr>
              <a:t> Ist noch nicht verfügbar und wird aktiviert sobald das Finanzamt eine Möglichkeit zur Meldung zur Verfügung stellt. Es wird dann bis dahin vorgenommene Änderungen ebenfalls nachträglich melden.</a:t>
            </a:r>
          </a:p>
          <a:p>
            <a:pPr>
              <a:buFont typeface="Arial" panose="020B0604020202020204" pitchFamily="34" charset="0"/>
              <a:buChar char="•"/>
            </a:pPr>
            <a:endParaRPr lang="de-DE" dirty="0">
              <a:cs typeface="Calibri" panose="020F0502020204030204"/>
            </a:endParaRPr>
          </a:p>
          <a:p>
            <a:r>
              <a:rPr lang="de-DE" dirty="0">
                <a:cs typeface="Calibri" panose="020F0502020204030204"/>
              </a:rPr>
              <a:t>Vorteile:</a:t>
            </a:r>
          </a:p>
          <a:p>
            <a:r>
              <a:rPr lang="de-DE" dirty="0">
                <a:cs typeface="Calibri" panose="020F0502020204030204"/>
              </a:rPr>
              <a:t>- Zeit und Kosteneinsparung (z.B. Steuerberaterkosten)</a:t>
            </a:r>
          </a:p>
          <a:p>
            <a:r>
              <a:rPr lang="de-DE" dirty="0">
                <a:cs typeface="Calibri" panose="020F0502020204030204"/>
              </a:rPr>
              <a:t>- Automatisierter Prozess dadurch kommt kein Versäumnis oder Verspätung zu Stande</a:t>
            </a:r>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16</a:t>
            </a:fld>
            <a:endParaRPr lang="de-AT"/>
          </a:p>
        </p:txBody>
      </p:sp>
    </p:spTree>
    <p:extLst>
      <p:ext uri="{BB962C8B-B14F-4D97-AF65-F5344CB8AC3E}">
        <p14:creationId xmlns:p14="http://schemas.microsoft.com/office/powerpoint/2010/main" val="2181434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e-DE" dirty="0"/>
              <a:t> Unabhängig vom Einsatz der fiskaltrust.Middleware</a:t>
            </a:r>
          </a:p>
          <a:p>
            <a:pPr>
              <a:buFont typeface="Arial" panose="020B0604020202020204" pitchFamily="34" charset="0"/>
              <a:buChar char="•"/>
            </a:pPr>
            <a:r>
              <a:rPr lang="de-DE" dirty="0"/>
              <a:t> Sorgt für die revisionssichere Archivierung </a:t>
            </a:r>
            <a:r>
              <a:rPr lang="de-DE" b="1" dirty="0"/>
              <a:t>manuell</a:t>
            </a:r>
            <a:r>
              <a:rPr lang="de-DE" dirty="0"/>
              <a:t> hochgeladener Daten (DSFinV-K, TSE TAR Files, PDF Dateien).</a:t>
            </a:r>
          </a:p>
          <a:p>
            <a:pPr>
              <a:buFont typeface="Arial" panose="020B0604020202020204" pitchFamily="34" charset="0"/>
              <a:buChar char="•"/>
            </a:pPr>
            <a:r>
              <a:rPr lang="de-DE" dirty="0"/>
              <a:t> Bietet eine API zur Automatisierung des Upload</a:t>
            </a:r>
            <a:endParaRPr lang="de-DE" dirty="0">
              <a:cs typeface="Calibri"/>
            </a:endParaRPr>
          </a:p>
          <a:p>
            <a:pPr>
              <a:buFont typeface="Arial" panose="020B0604020202020204" pitchFamily="34" charset="0"/>
              <a:buChar char="•"/>
            </a:pPr>
            <a:r>
              <a:rPr lang="de-DE" dirty="0"/>
              <a:t> Die </a:t>
            </a:r>
            <a:r>
              <a:rPr lang="de-DE" dirty="0" err="1"/>
              <a:t>Uploadfunktionalität</a:t>
            </a:r>
            <a:r>
              <a:rPr lang="de-DE" dirty="0"/>
              <a:t> (File-Drop) ist auch als HTML Komponente leicht in die Webseite des Händlers integrierbar. Fiskaltrust stellt über </a:t>
            </a:r>
            <a:r>
              <a:rPr lang="de-DE" dirty="0" err="1"/>
              <a:t>github</a:t>
            </a:r>
            <a:r>
              <a:rPr lang="de-DE" dirty="0"/>
              <a:t> ein Source-Code Beispiel (HTML und JS) zur Verfügung. </a:t>
            </a:r>
            <a:endParaRPr lang="de-DE" dirty="0">
              <a:cs typeface="Calibri" panose="020F0502020204030204"/>
            </a:endParaRPr>
          </a:p>
          <a:p>
            <a:pPr>
              <a:buFont typeface="Arial" panose="020B0604020202020204" pitchFamily="34" charset="0"/>
              <a:buChar char="•"/>
            </a:pPr>
            <a:r>
              <a:rPr lang="de-DE" dirty="0">
                <a:cs typeface="Calibri" panose="020F0502020204030204"/>
              </a:rPr>
              <a:t> DSFinV-K und TSE TAR Files können ohne Login/Authentifizierung hochgeladen werden. Hierbei erkennt das AKO aus dem Inhalt der Files wie diese zugeordnet müssen. </a:t>
            </a:r>
          </a:p>
          <a:p>
            <a:pPr>
              <a:buFont typeface="Arial" panose="020B0604020202020204" pitchFamily="34" charset="0"/>
              <a:buChar char="•"/>
            </a:pPr>
            <a:r>
              <a:rPr lang="de-DE" dirty="0">
                <a:cs typeface="Calibri" panose="020F0502020204030204"/>
              </a:rPr>
              <a:t> Dadurch ist die Nutzung (der Upload) auch vor der Registrierung/Kauf möglich. Für den Zugriff auf die Daten muss das Produkt gekauft werden. </a:t>
            </a:r>
          </a:p>
          <a:p>
            <a:pPr>
              <a:buFont typeface="Arial" panose="020B0604020202020204" pitchFamily="34" charset="0"/>
              <a:buChar char="•"/>
            </a:pPr>
            <a:r>
              <a:rPr lang="de-DE" dirty="0">
                <a:cs typeface="Calibri" panose="020F0502020204030204"/>
              </a:rPr>
              <a:t> Mandantenfähiger</a:t>
            </a:r>
            <a:r>
              <a:rPr lang="de-DE" dirty="0"/>
              <a:t> Zugriff über WEB Portal</a:t>
            </a:r>
            <a:endParaRPr lang="de-DE" dirty="0">
              <a:cs typeface="Calibri"/>
            </a:endParaRPr>
          </a:p>
          <a:p>
            <a:pPr>
              <a:buFont typeface="Arial" panose="020B0604020202020204" pitchFamily="34" charset="0"/>
              <a:buChar char="•"/>
            </a:pPr>
            <a:r>
              <a:rPr lang="de-DE" dirty="0"/>
              <a:t> Hochgeladene, externe DSFinV-K Dateien werden technisch validiert</a:t>
            </a:r>
          </a:p>
          <a:p>
            <a:pPr>
              <a:buFont typeface="Arial" panose="020B0604020202020204" pitchFamily="34" charset="0"/>
              <a:buChar char="•"/>
            </a:pPr>
            <a:r>
              <a:rPr lang="de-DE" dirty="0"/>
              <a:t>  Kann auch für Kassen eingesetzt werden, die die fiskaltrust.Middleware benutzen um PDF Dateien revisionssicher zu Archivieren (Verfahrensdokumentation, Speisekarten, etc.)</a:t>
            </a:r>
            <a:endParaRPr lang="de-DE" dirty="0">
              <a:cs typeface="Calibri"/>
            </a:endParaRPr>
          </a:p>
          <a:p>
            <a:pPr>
              <a:buFont typeface="Arial" panose="020B0604020202020204" pitchFamily="34" charset="0"/>
              <a:buChar char="•"/>
            </a:pPr>
            <a:r>
              <a:rPr lang="de-DE" dirty="0"/>
              <a:t> Wird </a:t>
            </a:r>
            <a:r>
              <a:rPr lang="de-DE" b="1" dirty="0"/>
              <a:t>pro Filiale </a:t>
            </a:r>
            <a:r>
              <a:rPr lang="de-DE" dirty="0"/>
              <a:t>angeboten - deckt also alle Kassen der Filiale ab</a:t>
            </a:r>
          </a:p>
          <a:p>
            <a:pPr>
              <a:buFont typeface="Arial" panose="020B0604020202020204" pitchFamily="34" charset="0"/>
              <a:buChar char="•"/>
            </a:pPr>
            <a:endParaRPr lang="de-DE" dirty="0">
              <a:cs typeface="Calibri"/>
            </a:endParaRPr>
          </a:p>
          <a:p>
            <a:r>
              <a:rPr lang="de-DE" dirty="0">
                <a:cs typeface="Calibri"/>
              </a:rPr>
              <a:t>Vorteile:</a:t>
            </a:r>
          </a:p>
          <a:p>
            <a:pPr marL="171450" indent="-171450">
              <a:buFont typeface="Arial,Sans-Serif"/>
              <a:buChar char="•"/>
            </a:pPr>
            <a:r>
              <a:rPr lang="de-DE" dirty="0">
                <a:cs typeface="Calibri"/>
              </a:rPr>
              <a:t>Einfacher Upload der Daten</a:t>
            </a:r>
            <a:endParaRPr lang="de-DE" dirty="0"/>
          </a:p>
          <a:p>
            <a:pPr marL="171450" indent="-171450">
              <a:buFont typeface="Arial,Sans-Serif"/>
              <a:buChar char="•"/>
            </a:pPr>
            <a:r>
              <a:rPr lang="de-DE" dirty="0">
                <a:cs typeface="Calibri"/>
              </a:rPr>
              <a:t>Händler-Branding und attraktiv in der Preisgestaltung</a:t>
            </a:r>
            <a:endParaRPr lang="de-DE" dirty="0"/>
          </a:p>
          <a:p>
            <a:pPr marL="171450" indent="-171450">
              <a:buFont typeface="Arial,Sans-Serif"/>
              <a:buChar char="•"/>
            </a:pPr>
            <a:r>
              <a:rPr lang="de-DE" dirty="0"/>
              <a:t>Unabhängig von der eingesetzten Fiskalisierungslösung</a:t>
            </a:r>
          </a:p>
          <a:p>
            <a:pPr marL="171450" indent="-171450">
              <a:buFont typeface="Arial,Sans-Serif"/>
              <a:buChar char="•"/>
            </a:pPr>
            <a:r>
              <a:rPr lang="de-DE" dirty="0">
                <a:cs typeface="Calibri"/>
              </a:rPr>
              <a:t>Akzeptiert PDF Dateien (Verfahrensdokumentation, Speisekarten, etc.)</a:t>
            </a:r>
            <a:endParaRPr lang="de-DE" dirty="0"/>
          </a:p>
          <a:p>
            <a:pPr marL="171450" indent="-171450">
              <a:buFont typeface="Arial,Sans-Serif"/>
              <a:buChar char="•"/>
            </a:pPr>
            <a:r>
              <a:rPr lang="de-DE" dirty="0"/>
              <a:t>Nachweis der Ordnungsmäßigkeit gegenüber der Finanzverwaltung</a:t>
            </a:r>
            <a:endParaRPr lang="de-DE" dirty="0">
              <a:cs typeface="Calibri" panose="020F0502020204030204"/>
            </a:endParaRPr>
          </a:p>
          <a:p>
            <a:pPr marL="171450" indent="-171450">
              <a:buFont typeface="Arial,Sans-Serif"/>
              <a:buChar char="•"/>
            </a:pPr>
            <a:r>
              <a:rPr lang="de-DE" dirty="0"/>
              <a:t>Lösung für begrenzten Speicherplatz in Kassensystem und/oder TSE</a:t>
            </a:r>
            <a:endParaRPr lang="de-DE" dirty="0">
              <a:cs typeface="Calibri" panose="020F0502020204030204"/>
            </a:endParaRPr>
          </a:p>
          <a:p>
            <a:pPr marL="171450" indent="-171450">
              <a:buFont typeface="Arial,Sans-Serif"/>
              <a:buChar char="•"/>
            </a:pPr>
            <a:r>
              <a:rPr lang="de-DE" dirty="0"/>
              <a:t>Vereinfachter Zugriff durch zentralisierte Datenhaltung</a:t>
            </a:r>
            <a:endParaRPr lang="de-DE" dirty="0">
              <a:cs typeface="Calibri" panose="020F0502020204030204"/>
            </a:endParaRPr>
          </a:p>
          <a:p>
            <a:pPr marL="171450" indent="-171450">
              <a:buFont typeface="Arial,Sans-Serif"/>
              <a:buChar char="•"/>
            </a:pPr>
            <a:r>
              <a:rPr lang="de-DE" dirty="0"/>
              <a:t>Möglicher Wegfall der Verpflichtung alte </a:t>
            </a:r>
            <a:r>
              <a:rPr lang="de-DE" dirty="0" err="1"/>
              <a:t>Kassensysteme</a:t>
            </a:r>
            <a:r>
              <a:rPr lang="de-DE" dirty="0"/>
              <a:t> bzw. TSEs über die Dauer der Aufbewahrungspflicht vorzuhalten. </a:t>
            </a:r>
            <a:endParaRPr lang="de-DE" dirty="0">
              <a:cs typeface="Calibri"/>
            </a:endParaRPr>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17</a:t>
            </a:fld>
            <a:endParaRPr lang="de-AT"/>
          </a:p>
        </p:txBody>
      </p:sp>
    </p:spTree>
    <p:extLst>
      <p:ext uri="{BB962C8B-B14F-4D97-AF65-F5344CB8AC3E}">
        <p14:creationId xmlns:p14="http://schemas.microsoft.com/office/powerpoint/2010/main" val="442956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19</a:t>
            </a:fld>
            <a:endParaRPr lang="de-AT"/>
          </a:p>
        </p:txBody>
      </p:sp>
    </p:spTree>
    <p:extLst>
      <p:ext uri="{BB962C8B-B14F-4D97-AF65-F5344CB8AC3E}">
        <p14:creationId xmlns:p14="http://schemas.microsoft.com/office/powerpoint/2010/main" val="600299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20</a:t>
            </a:fld>
            <a:endParaRPr lang="de-AT"/>
          </a:p>
        </p:txBody>
      </p:sp>
    </p:spTree>
    <p:extLst>
      <p:ext uri="{BB962C8B-B14F-4D97-AF65-F5344CB8AC3E}">
        <p14:creationId xmlns:p14="http://schemas.microsoft.com/office/powerpoint/2010/main" val="3128036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23</a:t>
            </a:fld>
            <a:endParaRPr lang="de-AT"/>
          </a:p>
        </p:txBody>
      </p:sp>
    </p:spTree>
    <p:extLst>
      <p:ext uri="{BB962C8B-B14F-4D97-AF65-F5344CB8AC3E}">
        <p14:creationId xmlns:p14="http://schemas.microsoft.com/office/powerpoint/2010/main" val="3436734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Um den Rollout vornehmen zu können und die gekauften Entitlements an die Betreiber zu übertragen und aktivieren müssen zuerst die Kassenbetreiber im fiskaltrust Portal registriert werden.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Kassenbetreiber können manuell oder automatisiert über das Portal eingeladen werden. Zum automatisierten Einladen vieler Kassenbetreiber wird eine CSV Datei verwendet, die zu diesem Zweck im Portal importiert wird. Im Rahmen. Der Einladungskonfiguration werden die Zugriffsrechte des Kassenhändlers auf das Konto des Kassenbetreibers eingestellt.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Sobald die Einladung abgesetzt wurde, wird eine Einladungs-Email an den Kassenbetreiber gesendet.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Dieser erhält daraufhin die Email mit Informationen und einem Email-Bestätigungs-Link.</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Der Betreiber drückt den Link und wird auf das fiskaltrust Portal weiter geleitet wo er seine Daten überprüfen und sein Passwort setzen kann. Im nächsten Schritt muss er den Kooperationsvertrag mit fiskaltrust digital unterzeichnen. </a:t>
            </a:r>
          </a:p>
          <a:p>
            <a:pPr>
              <a:defRPr/>
            </a:pPr>
            <a:r>
              <a:rPr lang="de-DE" sz="1200" dirty="0"/>
              <a:t>Der Händler kann nun über die Surrogate Funktion in den Account des Kassenbetreibers Switchen um den Rollout vorzunehmen.</a:t>
            </a:r>
            <a:endParaRPr lang="de-DE" sz="1200" strike="sngStrike" dirty="0">
              <a:cs typeface="Calibri"/>
            </a:endParaRPr>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24</a:t>
            </a:fld>
            <a:endParaRPr lang="de-AT"/>
          </a:p>
        </p:txBody>
      </p:sp>
    </p:spTree>
    <p:extLst>
      <p:ext uri="{BB962C8B-B14F-4D97-AF65-F5344CB8AC3E}">
        <p14:creationId xmlns:p14="http://schemas.microsoft.com/office/powerpoint/2010/main" val="2622636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de-DE" sz="1200" dirty="0">
                <a:cs typeface="Calibri"/>
              </a:rPr>
              <a:t>Optimierungsmöglichkeit aufgrund des hohen Aufwands der Unterstützung von vielen Betreibern bei der Registrierung.</a:t>
            </a:r>
          </a:p>
          <a:p>
            <a:pPr>
              <a:defRPr/>
            </a:pPr>
            <a:endParaRPr lang="de-DE" sz="1200" dirty="0">
              <a:cs typeface="Calibri"/>
            </a:endParaRPr>
          </a:p>
          <a:p>
            <a:pPr>
              <a:defRPr/>
            </a:pPr>
            <a:r>
              <a:rPr lang="de-DE" sz="1200" dirty="0">
                <a:cs typeface="Calibri"/>
              </a:rPr>
              <a:t>- Der Händler aktiviert die Funktionalität indem er im Portal die zusätzliche Rolle (</a:t>
            </a:r>
            <a:r>
              <a:rPr lang="de-DE" dirty="0"/>
              <a:t>KassenHändler Auto-Invitation (</a:t>
            </a:r>
            <a:r>
              <a:rPr lang="de-DE" dirty="0" err="1"/>
              <a:t>opt</a:t>
            </a:r>
            <a:r>
              <a:rPr lang="de-DE" dirty="0"/>
              <a:t>-in)) aktiviert, dabei muss er einen sog. </a:t>
            </a:r>
            <a:r>
              <a:rPr lang="de-DE" dirty="0" err="1"/>
              <a:t>Opt</a:t>
            </a:r>
            <a:r>
              <a:rPr lang="de-DE" dirty="0"/>
              <a:t>-In Vertrag unterzeichnen indem er versichert, dass er die Vollmacht der Betreiber hat um für diese im Rahmen der Fiskalisierung Verträge unterschreiben und Produkte kaufen zu können.</a:t>
            </a:r>
            <a:endParaRPr lang="de-DE" sz="1200" dirty="0">
              <a:cs typeface="Calibri"/>
            </a:endParaRPr>
          </a:p>
          <a:p>
            <a:pPr>
              <a:defRPr/>
            </a:pPr>
            <a:r>
              <a:rPr lang="de-DE" sz="1200" dirty="0">
                <a:cs typeface="Calibri"/>
              </a:rPr>
              <a:t>- Der Händler lädt die Kassenbetreiber über Masseneinladung ein. </a:t>
            </a:r>
          </a:p>
          <a:p>
            <a:pPr>
              <a:defRPr/>
            </a:pPr>
            <a:r>
              <a:rPr lang="de-DE" sz="1200" dirty="0">
                <a:cs typeface="Calibri"/>
              </a:rPr>
              <a:t>- Konto des Kassenbetreibers wird erstellt</a:t>
            </a:r>
          </a:p>
          <a:p>
            <a:pPr>
              <a:defRPr/>
            </a:pPr>
            <a:r>
              <a:rPr lang="de-DE" sz="1200" dirty="0">
                <a:cs typeface="Calibri"/>
              </a:rPr>
              <a:t>- Verknüpfung zw. Händler und Betreiber wird erstellt</a:t>
            </a:r>
          </a:p>
          <a:p>
            <a:pPr>
              <a:defRPr/>
            </a:pPr>
            <a:r>
              <a:rPr lang="de-DE" sz="1200" dirty="0">
                <a:cs typeface="Calibri"/>
              </a:rPr>
              <a:t>- Volle Zugriffsrechte werden dem Händler zugeordnet</a:t>
            </a:r>
          </a:p>
          <a:p>
            <a:pPr>
              <a:defRPr/>
            </a:pPr>
            <a:r>
              <a:rPr lang="de-DE" sz="1200" dirty="0">
                <a:cs typeface="Calibri"/>
              </a:rPr>
              <a:t>- Speichern der Nutzungsvereinbarung und des </a:t>
            </a:r>
            <a:r>
              <a:rPr lang="de-DE" sz="1200" dirty="0" err="1">
                <a:cs typeface="Calibri"/>
              </a:rPr>
              <a:t>Opt</a:t>
            </a:r>
            <a:r>
              <a:rPr lang="de-DE" sz="1200" dirty="0">
                <a:cs typeface="Calibri"/>
              </a:rPr>
              <a:t>-In Vertrag im Account des Betreibers.</a:t>
            </a:r>
          </a:p>
          <a:p>
            <a:pPr>
              <a:defRPr/>
            </a:pPr>
            <a:r>
              <a:rPr lang="de-DE" sz="1200" dirty="0">
                <a:cs typeface="Calibri"/>
              </a:rPr>
              <a:t>- Der Kassenbetreiber erhält eine E-Mail mit benötigten Information + vom Händler in seinem Namen unterschriebenen Nutzungsvereinbarung + . </a:t>
            </a:r>
            <a:r>
              <a:rPr lang="de-DE" sz="1200" dirty="0" err="1">
                <a:cs typeface="Calibri"/>
              </a:rPr>
              <a:t>Opt</a:t>
            </a:r>
            <a:r>
              <a:rPr lang="de-DE" sz="1200" dirty="0">
                <a:cs typeface="Calibri"/>
              </a:rPr>
              <a:t>-In Vertrag + evtl. Zusätzliche PDF Dokumente die vom Händler hochgeladen wurden.</a:t>
            </a:r>
          </a:p>
          <a:p>
            <a:pPr>
              <a:defRPr/>
            </a:pPr>
            <a:r>
              <a:rPr lang="de-DE" sz="1200" dirty="0">
                <a:cs typeface="Calibri"/>
              </a:rPr>
              <a:t>- Der Händler kann für den Kassenbetreiber alle Aufgaben durchführen </a:t>
            </a:r>
          </a:p>
          <a:p>
            <a:pPr>
              <a:defRPr/>
            </a:pPr>
            <a:endParaRPr lang="de-DE" sz="1200" dirty="0">
              <a:cs typeface="Calibri"/>
            </a:endParaRPr>
          </a:p>
          <a:p>
            <a:pPr>
              <a:defRPr/>
            </a:pPr>
            <a:r>
              <a:rPr lang="de-DE" sz="1200" dirty="0">
                <a:cs typeface="Calibri"/>
              </a:rPr>
              <a:t>Vorteil:</a:t>
            </a:r>
          </a:p>
          <a:p>
            <a:pPr>
              <a:defRPr/>
            </a:pPr>
            <a:r>
              <a:rPr lang="de-DE" sz="1200" dirty="0">
                <a:cs typeface="Calibri"/>
              </a:rPr>
              <a:t>- Steigerung der Effektivität, Zeiteinsparung</a:t>
            </a:r>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25</a:t>
            </a:fld>
            <a:endParaRPr lang="de-AT"/>
          </a:p>
        </p:txBody>
      </p:sp>
    </p:spTree>
    <p:extLst>
      <p:ext uri="{BB962C8B-B14F-4D97-AF65-F5344CB8AC3E}">
        <p14:creationId xmlns:p14="http://schemas.microsoft.com/office/powerpoint/2010/main" val="2182008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cs typeface="Calibri" panose="020F0502020204030204"/>
              </a:rPr>
              <a:t>Sales</a:t>
            </a:r>
            <a:r>
              <a:rPr lang="de-DE" dirty="0">
                <a:cs typeface="Calibri" panose="020F0502020204030204"/>
              </a:rPr>
              <a:t> und Technik planen den Bedarf.</a:t>
            </a:r>
          </a:p>
          <a:p>
            <a:endParaRPr lang="de-DE" dirty="0">
              <a:cs typeface="Calibri" panose="020F0502020204030204"/>
            </a:endParaRPr>
          </a:p>
          <a:p>
            <a:r>
              <a:rPr lang="de-DE" dirty="0" err="1">
                <a:cs typeface="Calibri" panose="020F0502020204030204"/>
              </a:rPr>
              <a:t>Sales</a:t>
            </a:r>
            <a:r>
              <a:rPr lang="de-DE" dirty="0">
                <a:cs typeface="Calibri" panose="020F0502020204030204"/>
              </a:rPr>
              <a:t> Vorbereitung:</a:t>
            </a:r>
          </a:p>
          <a:p>
            <a:r>
              <a:rPr lang="de-DE" dirty="0">
                <a:cs typeface="Calibri" panose="020F0502020204030204"/>
              </a:rPr>
              <a:t>Rahmenvertrag mit fiskaltrust, je nach geplantem Bedarf</a:t>
            </a:r>
            <a:endParaRPr lang="de-DE" dirty="0"/>
          </a:p>
          <a:p>
            <a:r>
              <a:rPr lang="de-DE" dirty="0"/>
              <a:t>Einkauf der Entitlements im ft.Shop</a:t>
            </a:r>
          </a:p>
          <a:p>
            <a:r>
              <a:rPr lang="de-DE" dirty="0"/>
              <a:t>Verkauf von fiskaltrust Produkten (z.B. Sorglos-Paket) an die Kassenbetreiber im Rahmen eigener Produkte oder Leistungen</a:t>
            </a:r>
          </a:p>
          <a:p>
            <a:endParaRPr lang="de-DE" dirty="0"/>
          </a:p>
          <a:p>
            <a:r>
              <a:rPr lang="de-DE" dirty="0">
                <a:cs typeface="Calibri"/>
              </a:rPr>
              <a:t>Technische Vorbereitung:</a:t>
            </a:r>
            <a:endParaRPr lang="de-DE" dirty="0"/>
          </a:p>
          <a:p>
            <a:r>
              <a:rPr lang="de-DE" dirty="0" err="1"/>
              <a:t>Kassenhersteller</a:t>
            </a:r>
            <a:r>
              <a:rPr lang="de-DE" dirty="0"/>
              <a:t> und Händler (Techniker) besprechen Rolloutszenarien, bereiten bei Bedarf Konfigurationstemplates für den Massenrollout vor und testen den Rollout (z.B. mit Pilotkunden)</a:t>
            </a:r>
          </a:p>
          <a:p>
            <a:endParaRPr lang="de-DE" dirty="0"/>
          </a:p>
          <a:p>
            <a:r>
              <a:rPr lang="de-DE" dirty="0"/>
              <a:t>Rollout:</a:t>
            </a:r>
          </a:p>
          <a:p>
            <a:r>
              <a:rPr lang="de-DE" dirty="0"/>
              <a:t>Kassenhändler (Techniker) nehmen das Rollout der fiskaltrust Middleware und fiskaltrust Produkte beim Kassenbetreiber vor</a:t>
            </a:r>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26</a:t>
            </a:fld>
            <a:endParaRPr lang="de-AT"/>
          </a:p>
        </p:txBody>
      </p:sp>
    </p:spTree>
    <p:extLst>
      <p:ext uri="{BB962C8B-B14F-4D97-AF65-F5344CB8AC3E}">
        <p14:creationId xmlns:p14="http://schemas.microsoft.com/office/powerpoint/2010/main" val="358145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sz="1000" u="sng" dirty="0"/>
              <a:t>Händler</a:t>
            </a:r>
            <a:r>
              <a:rPr lang="de-DE" sz="1000" dirty="0"/>
              <a:t>:</a:t>
            </a:r>
          </a:p>
          <a:p>
            <a:pPr marL="171450" indent="-171450">
              <a:buFontTx/>
              <a:buChar char="-"/>
            </a:pPr>
            <a:r>
              <a:rPr lang="de-DE" sz="1000" dirty="0"/>
              <a:t>Der Kooperationsvertrag im Portal unterzeichnen, er dient als Basis zur Zusammenarbeit.</a:t>
            </a:r>
          </a:p>
          <a:p>
            <a:pPr marL="171450" indent="-171450">
              <a:buFontTx/>
              <a:buChar char="-"/>
            </a:pPr>
            <a:r>
              <a:rPr lang="de-DE" sz="1000" dirty="0"/>
              <a:t>Für die Bestellung höherer Produktmengen &gt; 10 Stk., stellen wir Rahmenverträge zur Verfügung. Hier wird die Abnahmemenge für einen bestimmten Zeitraum festgelegt und dadurch kann eine entsprechende Rabattierung erfolgen.</a:t>
            </a:r>
            <a:endParaRPr lang="de-DE" sz="1000" dirty="0">
              <a:cs typeface="Calibri"/>
            </a:endParaRPr>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5</a:t>
            </a:fld>
            <a:endParaRPr lang="de-AT"/>
          </a:p>
        </p:txBody>
      </p:sp>
    </p:spTree>
    <p:extLst>
      <p:ext uri="{BB962C8B-B14F-4D97-AF65-F5344CB8AC3E}">
        <p14:creationId xmlns:p14="http://schemas.microsoft.com/office/powerpoint/2010/main" val="3567741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28</a:t>
            </a:fld>
            <a:endParaRPr lang="de-AT"/>
          </a:p>
        </p:txBody>
      </p:sp>
    </p:spTree>
    <p:extLst>
      <p:ext uri="{BB962C8B-B14F-4D97-AF65-F5344CB8AC3E}">
        <p14:creationId xmlns:p14="http://schemas.microsoft.com/office/powerpoint/2010/main" val="230749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6</a:t>
            </a:fld>
            <a:endParaRPr lang="de-AT"/>
          </a:p>
        </p:txBody>
      </p:sp>
    </p:spTree>
    <p:extLst>
      <p:ext uri="{BB962C8B-B14F-4D97-AF65-F5344CB8AC3E}">
        <p14:creationId xmlns:p14="http://schemas.microsoft.com/office/powerpoint/2010/main" val="215977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noProof="0" dirty="0"/>
              <a:t>Darstellung: Art der Verträge, Erklärung des Angebots (Hersteller -&gt; SW -&gt; Händler -&gt; SW + HW + Service -&gt; Betreiber) =&gt; fiskaltrust Produkte werden über die Händler platziert</a:t>
            </a:r>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7</a:t>
            </a:fld>
            <a:endParaRPr lang="de-AT"/>
          </a:p>
        </p:txBody>
      </p:sp>
    </p:spTree>
    <p:extLst>
      <p:ext uri="{BB962C8B-B14F-4D97-AF65-F5344CB8AC3E}">
        <p14:creationId xmlns:p14="http://schemas.microsoft.com/office/powerpoint/2010/main" val="3804747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a:t>Darstellung Support Flow (orange):</a:t>
            </a:r>
          </a:p>
          <a:p>
            <a:r>
              <a:rPr lang="de-DE" noProof="0" dirty="0"/>
              <a:t>Fiskaltrust unterstützt KassenHersteller bei der Integration der fiskaltrust Middleware</a:t>
            </a:r>
          </a:p>
          <a:p>
            <a:r>
              <a:rPr lang="de-DE" noProof="0" dirty="0"/>
              <a:t>Fiskaltrust und KassenHersteller unterstützen die Kassenhändler bezüglich dem Rollout und Einsatz der fiskaltrust Middleware und fiskaltrust Produkte</a:t>
            </a:r>
          </a:p>
          <a:p>
            <a:r>
              <a:rPr lang="de-DE" noProof="0" dirty="0"/>
              <a:t>Der KassenHändler übernimmt die Betreuung der Kassenbetreiber, fiskaltrust leistet keinen direkten Support an die Kassenbetreiber</a:t>
            </a:r>
          </a:p>
          <a:p>
            <a:endParaRPr lang="de-DE" noProof="0" dirty="0"/>
          </a:p>
          <a:p>
            <a:r>
              <a:rPr lang="de-DE" noProof="0" dirty="0"/>
              <a:t>Darstellung zum Einsatz der Produkte (blau + grün):</a:t>
            </a:r>
          </a:p>
          <a:p>
            <a:r>
              <a:rPr lang="de-DE" noProof="0" dirty="0"/>
              <a:t>Die Händler kaufen Händlereinkaufsprodukte von fiskaltrust</a:t>
            </a:r>
          </a:p>
          <a:p>
            <a:r>
              <a:rPr lang="de-DE" noProof="0" dirty="0"/>
              <a:t>Die Händler aktivieren die Produkte bei den Betreibern (optional: Übertragung von Entitlements vor der Aktivierung der Produkte)</a:t>
            </a:r>
          </a:p>
          <a:p>
            <a:r>
              <a:rPr lang="de-DE" noProof="0" dirty="0"/>
              <a:t>Lieferungen von Hardware TSEs erfolgen je nach Wunsch direkt an den Betreiber oder an den Händler</a:t>
            </a:r>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8</a:t>
            </a:fld>
            <a:endParaRPr lang="de-AT"/>
          </a:p>
        </p:txBody>
      </p:sp>
    </p:spTree>
    <p:extLst>
      <p:ext uri="{BB962C8B-B14F-4D97-AF65-F5344CB8AC3E}">
        <p14:creationId xmlns:p14="http://schemas.microsoft.com/office/powerpoint/2010/main" val="3397827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9</a:t>
            </a:fld>
            <a:endParaRPr lang="de-AT"/>
          </a:p>
        </p:txBody>
      </p:sp>
    </p:spTree>
    <p:extLst>
      <p:ext uri="{BB962C8B-B14F-4D97-AF65-F5344CB8AC3E}">
        <p14:creationId xmlns:p14="http://schemas.microsoft.com/office/powerpoint/2010/main" val="1288143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10</a:t>
            </a:fld>
            <a:endParaRPr lang="de-AT"/>
          </a:p>
        </p:txBody>
      </p:sp>
    </p:spTree>
    <p:extLst>
      <p:ext uri="{BB962C8B-B14F-4D97-AF65-F5344CB8AC3E}">
        <p14:creationId xmlns:p14="http://schemas.microsoft.com/office/powerpoint/2010/main" val="2633932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None/>
            </a:pPr>
            <a:r>
              <a:rPr lang="de-DE" dirty="0"/>
              <a:t>Kurze Einführung in die Funktionsweise der Middleware </a:t>
            </a:r>
          </a:p>
          <a:p>
            <a:pPr>
              <a:buFont typeface="Arial"/>
              <a:buNone/>
            </a:pPr>
            <a:r>
              <a:rPr lang="de-DE" dirty="0"/>
              <a:t>-&gt; Kassensoftware kommuniziert mit der ausgerollten fiskaltrust Middleware Instanz über die länderübergreifende IPOS Schnittstelle</a:t>
            </a:r>
          </a:p>
          <a:p>
            <a:pPr>
              <a:buFont typeface="Arial"/>
              <a:buNone/>
            </a:pPr>
            <a:r>
              <a:rPr lang="de-DE" dirty="0"/>
              <a:t>-&gt; Die fiskaltrust Middleware benötigt in Deutschland eine TSE zum Signieren der Daten. </a:t>
            </a:r>
          </a:p>
          <a:p>
            <a:pPr>
              <a:buFont typeface="Arial"/>
              <a:buNone/>
            </a:pPr>
            <a:r>
              <a:rPr lang="de-DE" dirty="0"/>
              <a:t>-&gt; Die Daten werden von der fiskaltrust Middleware regelmäßig, automatisch in die fiskaltrust Cloud hochgeladen und stehen somit über die Archivierungslösung von fiskaltrust jederzeit zur Verfügung</a:t>
            </a:r>
          </a:p>
          <a:p>
            <a:pPr>
              <a:buFont typeface="Arial"/>
              <a:buNone/>
            </a:pPr>
            <a:r>
              <a:rPr lang="de-DE" dirty="0"/>
              <a:t>-&gt; Einfacher Wechsel der TSE möglich (TSE/SCU Switch)</a:t>
            </a:r>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11</a:t>
            </a:fld>
            <a:endParaRPr lang="de-AT"/>
          </a:p>
        </p:txBody>
      </p:sp>
    </p:spTree>
    <p:extLst>
      <p:ext uri="{BB962C8B-B14F-4D97-AF65-F5344CB8AC3E}">
        <p14:creationId xmlns:p14="http://schemas.microsoft.com/office/powerpoint/2010/main" val="92857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de-DE" dirty="0"/>
          </a:p>
          <a:p>
            <a:pPr marL="0" indent="0">
              <a:buNone/>
            </a:pPr>
            <a:r>
              <a:rPr lang="de-DE" noProof="0" dirty="0"/>
              <a:t>wird </a:t>
            </a:r>
            <a:r>
              <a:rPr lang="de-DE" b="1" noProof="0" dirty="0"/>
              <a:t>pro Filiale </a:t>
            </a:r>
            <a:r>
              <a:rPr lang="de-DE" noProof="0" dirty="0"/>
              <a:t>angeboten – deckt also alle Kassen der Filiale ab (eingeschränkt durch fair </a:t>
            </a:r>
            <a:r>
              <a:rPr lang="de-DE" noProof="0" dirty="0" err="1"/>
              <a:t>use</a:t>
            </a:r>
            <a:r>
              <a:rPr lang="de-DE" noProof="0" dirty="0"/>
              <a:t> </a:t>
            </a:r>
            <a:r>
              <a:rPr lang="de-DE" noProof="0" dirty="0" err="1"/>
              <a:t>policy</a:t>
            </a:r>
            <a:r>
              <a:rPr lang="de-DE" noProof="0" dirty="0"/>
              <a:t>).</a:t>
            </a:r>
            <a:endParaRPr lang="de-DE" noProof="0" dirty="0">
              <a:cs typeface="Calibri"/>
            </a:endParaRPr>
          </a:p>
          <a:p>
            <a:r>
              <a:rPr lang="de-DE" noProof="0" dirty="0"/>
              <a:t>- Falls fair </a:t>
            </a:r>
            <a:r>
              <a:rPr lang="de-DE" noProof="0" dirty="0" err="1"/>
              <a:t>use</a:t>
            </a:r>
            <a:r>
              <a:rPr lang="de-DE" noProof="0" dirty="0"/>
              <a:t> </a:t>
            </a:r>
            <a:r>
              <a:rPr lang="de-DE" noProof="0" dirty="0" err="1"/>
              <a:t>policy</a:t>
            </a:r>
            <a:r>
              <a:rPr lang="de-DE" noProof="0" dirty="0"/>
              <a:t> nicht eingehalten werden kann, können zusätzliche virtuelle Outlets für die gleiche Filiale angelegt werden</a:t>
            </a:r>
          </a:p>
          <a:p>
            <a:endParaRPr lang="de-DE" dirty="0"/>
          </a:p>
        </p:txBody>
      </p:sp>
      <p:sp>
        <p:nvSpPr>
          <p:cNvPr id="4" name="Header Placeholder 3"/>
          <p:cNvSpPr>
            <a:spLocks noGrp="1"/>
          </p:cNvSpPr>
          <p:nvPr>
            <p:ph type="hdr" sz="quarter"/>
          </p:nvPr>
        </p:nvSpPr>
        <p:spPr/>
        <p:txBody>
          <a:bodyPr/>
          <a:lstStyle/>
          <a:p>
            <a:r>
              <a:rPr lang="de-AT"/>
              <a:t>fiskaltrust. consulting gmbh - confidential</a:t>
            </a:r>
            <a:endParaRPr lang="de-AT" dirty="0"/>
          </a:p>
        </p:txBody>
      </p:sp>
      <p:sp>
        <p:nvSpPr>
          <p:cNvPr id="5" name="Date Placeholder 4"/>
          <p:cNvSpPr>
            <a:spLocks noGrp="1"/>
          </p:cNvSpPr>
          <p:nvPr>
            <p:ph type="dt" idx="1"/>
          </p:nvPr>
        </p:nvSpPr>
        <p:spPr/>
        <p:txBody>
          <a:bodyPr/>
          <a:lstStyle/>
          <a:p>
            <a:fld id="{E52F4C69-7549-4A71-BB0C-341D25F594E8}" type="datetime1">
              <a:rPr lang="de-AT" smtClean="0"/>
              <a:t>26.05.21</a:t>
            </a:fld>
            <a:endParaRPr lang="de-AT"/>
          </a:p>
        </p:txBody>
      </p:sp>
      <p:sp>
        <p:nvSpPr>
          <p:cNvPr id="6" name="Slide Number Placeholder 5"/>
          <p:cNvSpPr>
            <a:spLocks noGrp="1"/>
          </p:cNvSpPr>
          <p:nvPr>
            <p:ph type="sldNum" sz="quarter" idx="5"/>
          </p:nvPr>
        </p:nvSpPr>
        <p:spPr/>
        <p:txBody>
          <a:bodyPr/>
          <a:lstStyle/>
          <a:p>
            <a:fld id="{37D9B929-EEB3-453F-899C-B5737EAC3251}" type="slidenum">
              <a:rPr lang="de-AT" smtClean="0"/>
              <a:t>13</a:t>
            </a:fld>
            <a:endParaRPr lang="de-AT"/>
          </a:p>
        </p:txBody>
      </p:sp>
    </p:spTree>
    <p:extLst>
      <p:ext uri="{BB962C8B-B14F-4D97-AF65-F5344CB8AC3E}">
        <p14:creationId xmlns:p14="http://schemas.microsoft.com/office/powerpoint/2010/main" val="2027640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F4C9506-9FA0-47D7-8498-2443F34210B7}"/>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1" t="-1" r="21274" b="25333"/>
          <a:stretch/>
        </p:blipFill>
        <p:spPr>
          <a:xfrm>
            <a:off x="5793782" y="748196"/>
            <a:ext cx="6408000" cy="6120000"/>
          </a:xfrm>
          <a:prstGeom prst="rect">
            <a:avLst/>
          </a:prstGeom>
        </p:spPr>
      </p:pic>
      <p:sp>
        <p:nvSpPr>
          <p:cNvPr id="2" name="Titel 1">
            <a:extLst>
              <a:ext uri="{FF2B5EF4-FFF2-40B4-BE49-F238E27FC236}">
                <a16:creationId xmlns:a16="http://schemas.microsoft.com/office/drawing/2014/main" id="{9B7A3B05-0490-4A74-A282-F711AC34223C}"/>
              </a:ext>
            </a:extLst>
          </p:cNvPr>
          <p:cNvSpPr>
            <a:spLocks noGrp="1"/>
          </p:cNvSpPr>
          <p:nvPr>
            <p:ph type="title"/>
          </p:nvPr>
        </p:nvSpPr>
        <p:spPr>
          <a:xfrm>
            <a:off x="577515" y="187890"/>
            <a:ext cx="9454741" cy="530326"/>
          </a:xfrm>
          <a:prstGeom prst="rect">
            <a:avLst/>
          </a:prstGeom>
        </p:spPr>
        <p:txBody>
          <a:bodyPr>
            <a:noAutofit/>
          </a:bodyPr>
          <a:lstStyle>
            <a:lvl1pPr>
              <a:defRPr sz="3600" b="1">
                <a:solidFill>
                  <a:schemeClr val="tx1">
                    <a:lumMod val="75000"/>
                    <a:lumOff val="25000"/>
                  </a:schemeClr>
                </a:solidFill>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3A370192-40EF-42C5-9DAB-791B589D25D3}"/>
              </a:ext>
            </a:extLst>
          </p:cNvPr>
          <p:cNvSpPr>
            <a:spLocks noGrp="1"/>
          </p:cNvSpPr>
          <p:nvPr>
            <p:ph idx="1"/>
          </p:nvPr>
        </p:nvSpPr>
        <p:spPr>
          <a:xfrm>
            <a:off x="577515" y="1154111"/>
            <a:ext cx="11081085" cy="5101215"/>
          </a:xfrm>
          <a:prstGeom prst="rect">
            <a:avLst/>
          </a:prstGeom>
        </p:spPr>
        <p:txBody>
          <a:bodyPr>
            <a:normAutofit/>
          </a:bodyPr>
          <a:lstStyle>
            <a:lvl1pPr marL="360000" indent="-360000">
              <a:lnSpc>
                <a:spcPct val="90000"/>
              </a:lnSpc>
              <a:buSzPct val="60000"/>
              <a:buFontTx/>
              <a:buBlip>
                <a:blip r:embed="rId3"/>
              </a:buBlip>
              <a:defRPr sz="3600">
                <a:solidFill>
                  <a:schemeClr val="tx1">
                    <a:lumMod val="65000"/>
                    <a:lumOff val="35000"/>
                  </a:schemeClr>
                </a:solidFill>
              </a:defRPr>
            </a:lvl1pPr>
            <a:lvl2pPr marL="720000" indent="-360000">
              <a:lnSpc>
                <a:spcPct val="90000"/>
              </a:lnSpc>
              <a:buSzPct val="60000"/>
              <a:buFontTx/>
              <a:buBlip>
                <a:blip r:embed="rId3"/>
              </a:buBlip>
              <a:defRPr sz="3200">
                <a:solidFill>
                  <a:schemeClr val="tx1">
                    <a:lumMod val="65000"/>
                    <a:lumOff val="35000"/>
                  </a:schemeClr>
                </a:solidFill>
              </a:defRPr>
            </a:lvl2pPr>
            <a:lvl3pPr marL="1080000" indent="-360000">
              <a:lnSpc>
                <a:spcPct val="90000"/>
              </a:lnSpc>
              <a:buSzPct val="60000"/>
              <a:buFontTx/>
              <a:buBlip>
                <a:blip r:embed="rId3"/>
              </a:buBlip>
              <a:defRPr sz="2800">
                <a:solidFill>
                  <a:schemeClr val="tx1">
                    <a:lumMod val="65000"/>
                    <a:lumOff val="35000"/>
                  </a:schemeClr>
                </a:solidFill>
              </a:defRPr>
            </a:lvl3pPr>
            <a:lvl4pPr marL="1440000" indent="-360000">
              <a:lnSpc>
                <a:spcPct val="90000"/>
              </a:lnSpc>
              <a:buSzPct val="60000"/>
              <a:buFontTx/>
              <a:buBlip>
                <a:blip r:embed="rId3"/>
              </a:buBlip>
              <a:defRPr sz="2400">
                <a:solidFill>
                  <a:schemeClr val="tx1">
                    <a:lumMod val="65000"/>
                    <a:lumOff val="35000"/>
                  </a:schemeClr>
                </a:solidFill>
              </a:defRPr>
            </a:lvl4pPr>
            <a:lvl5pPr marL="1800000" indent="-360000">
              <a:lnSpc>
                <a:spcPct val="90000"/>
              </a:lnSpc>
              <a:buSzPct val="60000"/>
              <a:buFontTx/>
              <a:buBlip>
                <a:blip r:embed="rId3"/>
              </a:buBlip>
              <a:defRPr sz="2400">
                <a:solidFill>
                  <a:schemeClr val="tx1">
                    <a:lumMod val="65000"/>
                    <a:lumOff val="35000"/>
                  </a:schemeClr>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pic>
        <p:nvPicPr>
          <p:cNvPr id="13" name="Grafik 12" descr="Ein Bild, das Zeichnung, Schild enthält.&#10;&#10;Automatisch generierte Beschreibung">
            <a:extLst>
              <a:ext uri="{FF2B5EF4-FFF2-40B4-BE49-F238E27FC236}">
                <a16:creationId xmlns:a16="http://schemas.microsoft.com/office/drawing/2014/main" id="{0BCC5EB1-9ECB-44B5-9902-9673A1BB1F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3339" y="262800"/>
            <a:ext cx="1868400" cy="400140"/>
          </a:xfrm>
          <a:prstGeom prst="rect">
            <a:avLst/>
          </a:prstGeom>
        </p:spPr>
      </p:pic>
      <p:sp>
        <p:nvSpPr>
          <p:cNvPr id="7" name="Fußzeilenplatzhalter 13">
            <a:extLst>
              <a:ext uri="{FF2B5EF4-FFF2-40B4-BE49-F238E27FC236}">
                <a16:creationId xmlns:a16="http://schemas.microsoft.com/office/drawing/2014/main" id="{93476F59-33E6-4398-963A-1C1730F4453D}"/>
              </a:ext>
            </a:extLst>
          </p:cNvPr>
          <p:cNvSpPr>
            <a:spLocks noGrp="1"/>
          </p:cNvSpPr>
          <p:nvPr>
            <p:ph type="ftr" sz="quarter" idx="3"/>
          </p:nvPr>
        </p:nvSpPr>
        <p:spPr>
          <a:xfrm>
            <a:off x="577515" y="6595200"/>
            <a:ext cx="11454224" cy="226703"/>
          </a:xfrm>
          <a:prstGeom prst="rect">
            <a:avLst/>
          </a:prstGeom>
        </p:spPr>
        <p:txBody>
          <a:bodyPr vert="horz" lIns="91440" tIns="45720" rIns="91440" bIns="45720" rtlCol="0" anchor="ctr"/>
          <a:lstStyle>
            <a:lvl1pPr algn="r">
              <a:defRPr sz="1050">
                <a:solidFill>
                  <a:schemeClr val="tx1">
                    <a:tint val="75000"/>
                  </a:schemeClr>
                </a:solidFill>
                <a:latin typeface="Roboto Light" panose="02000000000000000000" pitchFamily="2" charset="0"/>
                <a:ea typeface="Roboto Light" panose="02000000000000000000" pitchFamily="2" charset="0"/>
              </a:defRPr>
            </a:lvl1pPr>
          </a:lstStyle>
          <a:p>
            <a:r>
              <a:rPr lang="de-AT"/>
              <a:t>fiskaltrust</a:t>
            </a:r>
            <a:endParaRPr lang="de-AT" dirty="0"/>
          </a:p>
        </p:txBody>
      </p:sp>
    </p:spTree>
    <p:extLst>
      <p:ext uri="{BB962C8B-B14F-4D97-AF65-F5344CB8AC3E}">
        <p14:creationId xmlns:p14="http://schemas.microsoft.com/office/powerpoint/2010/main" val="52061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F4C9506-9FA0-47D7-8498-2443F34210B7}"/>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1" t="-1" r="21274" b="25333"/>
          <a:stretch/>
        </p:blipFill>
        <p:spPr>
          <a:xfrm>
            <a:off x="5793782" y="748196"/>
            <a:ext cx="6408000" cy="6120000"/>
          </a:xfrm>
          <a:prstGeom prst="rect">
            <a:avLst/>
          </a:prstGeom>
        </p:spPr>
      </p:pic>
      <p:sp>
        <p:nvSpPr>
          <p:cNvPr id="2" name="Titel 1">
            <a:extLst>
              <a:ext uri="{FF2B5EF4-FFF2-40B4-BE49-F238E27FC236}">
                <a16:creationId xmlns:a16="http://schemas.microsoft.com/office/drawing/2014/main" id="{9B7A3B05-0490-4A74-A282-F711AC34223C}"/>
              </a:ext>
            </a:extLst>
          </p:cNvPr>
          <p:cNvSpPr>
            <a:spLocks noGrp="1"/>
          </p:cNvSpPr>
          <p:nvPr>
            <p:ph type="title"/>
          </p:nvPr>
        </p:nvSpPr>
        <p:spPr>
          <a:xfrm>
            <a:off x="577515" y="187890"/>
            <a:ext cx="9454741" cy="530326"/>
          </a:xfrm>
          <a:prstGeom prst="rect">
            <a:avLst/>
          </a:prstGeom>
        </p:spPr>
        <p:txBody>
          <a:bodyPr>
            <a:noAutofit/>
          </a:bodyPr>
          <a:lstStyle>
            <a:lvl1pPr>
              <a:defRPr sz="3600" b="1">
                <a:solidFill>
                  <a:schemeClr val="tx1">
                    <a:lumMod val="75000"/>
                    <a:lumOff val="25000"/>
                  </a:schemeClr>
                </a:solidFill>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3A370192-40EF-42C5-9DAB-791B589D25D3}"/>
              </a:ext>
            </a:extLst>
          </p:cNvPr>
          <p:cNvSpPr>
            <a:spLocks noGrp="1"/>
          </p:cNvSpPr>
          <p:nvPr>
            <p:ph idx="1"/>
          </p:nvPr>
        </p:nvSpPr>
        <p:spPr>
          <a:xfrm>
            <a:off x="577515" y="1154111"/>
            <a:ext cx="5216267" cy="5101215"/>
          </a:xfrm>
          <a:prstGeom prst="rect">
            <a:avLst/>
          </a:prstGeom>
        </p:spPr>
        <p:txBody>
          <a:bodyPr>
            <a:normAutofit/>
          </a:bodyPr>
          <a:lstStyle>
            <a:lvl1pPr marL="360000" indent="-360000">
              <a:lnSpc>
                <a:spcPct val="90000"/>
              </a:lnSpc>
              <a:buSzPct val="60000"/>
              <a:buFontTx/>
              <a:buBlip>
                <a:blip r:embed="rId3"/>
              </a:buBlip>
              <a:defRPr sz="3600">
                <a:solidFill>
                  <a:schemeClr val="tx1">
                    <a:lumMod val="65000"/>
                    <a:lumOff val="35000"/>
                  </a:schemeClr>
                </a:solidFill>
              </a:defRPr>
            </a:lvl1pPr>
            <a:lvl2pPr marL="720000" indent="-360000">
              <a:lnSpc>
                <a:spcPct val="90000"/>
              </a:lnSpc>
              <a:buSzPct val="60000"/>
              <a:buFontTx/>
              <a:buBlip>
                <a:blip r:embed="rId3"/>
              </a:buBlip>
              <a:defRPr sz="3200">
                <a:solidFill>
                  <a:schemeClr val="tx1">
                    <a:lumMod val="65000"/>
                    <a:lumOff val="35000"/>
                  </a:schemeClr>
                </a:solidFill>
              </a:defRPr>
            </a:lvl2pPr>
            <a:lvl3pPr marL="1080000" indent="-360000">
              <a:lnSpc>
                <a:spcPct val="90000"/>
              </a:lnSpc>
              <a:buSzPct val="60000"/>
              <a:buFontTx/>
              <a:buBlip>
                <a:blip r:embed="rId3"/>
              </a:buBlip>
              <a:defRPr sz="2800">
                <a:solidFill>
                  <a:schemeClr val="tx1">
                    <a:lumMod val="65000"/>
                    <a:lumOff val="35000"/>
                  </a:schemeClr>
                </a:solidFill>
              </a:defRPr>
            </a:lvl3pPr>
            <a:lvl4pPr marL="1440000" indent="-360000">
              <a:lnSpc>
                <a:spcPct val="90000"/>
              </a:lnSpc>
              <a:buSzPct val="60000"/>
              <a:buFontTx/>
              <a:buBlip>
                <a:blip r:embed="rId3"/>
              </a:buBlip>
              <a:defRPr sz="2400">
                <a:solidFill>
                  <a:schemeClr val="tx1">
                    <a:lumMod val="65000"/>
                    <a:lumOff val="35000"/>
                  </a:schemeClr>
                </a:solidFill>
              </a:defRPr>
            </a:lvl4pPr>
            <a:lvl5pPr marL="1800000" indent="-360000">
              <a:lnSpc>
                <a:spcPct val="90000"/>
              </a:lnSpc>
              <a:buSzPct val="60000"/>
              <a:buFontTx/>
              <a:buBlip>
                <a:blip r:embed="rId3"/>
              </a:buBlip>
              <a:defRPr sz="2400">
                <a:solidFill>
                  <a:schemeClr val="tx1">
                    <a:lumMod val="65000"/>
                    <a:lumOff val="35000"/>
                  </a:schemeClr>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pic>
        <p:nvPicPr>
          <p:cNvPr id="13" name="Grafik 12" descr="Ein Bild, das Zeichnung, Schild enthält.&#10;&#10;Automatisch generierte Beschreibung">
            <a:extLst>
              <a:ext uri="{FF2B5EF4-FFF2-40B4-BE49-F238E27FC236}">
                <a16:creationId xmlns:a16="http://schemas.microsoft.com/office/drawing/2014/main" id="{0BCC5EB1-9ECB-44B5-9902-9673A1BB1F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3339" y="262800"/>
            <a:ext cx="1868400" cy="400140"/>
          </a:xfrm>
          <a:prstGeom prst="rect">
            <a:avLst/>
          </a:prstGeom>
        </p:spPr>
      </p:pic>
      <p:sp>
        <p:nvSpPr>
          <p:cNvPr id="7" name="Fußzeilenplatzhalter 13">
            <a:extLst>
              <a:ext uri="{FF2B5EF4-FFF2-40B4-BE49-F238E27FC236}">
                <a16:creationId xmlns:a16="http://schemas.microsoft.com/office/drawing/2014/main" id="{93476F59-33E6-4398-963A-1C1730F4453D}"/>
              </a:ext>
            </a:extLst>
          </p:cNvPr>
          <p:cNvSpPr>
            <a:spLocks noGrp="1"/>
          </p:cNvSpPr>
          <p:nvPr>
            <p:ph type="ftr" sz="quarter" idx="3"/>
          </p:nvPr>
        </p:nvSpPr>
        <p:spPr>
          <a:xfrm>
            <a:off x="577515" y="6595200"/>
            <a:ext cx="11454224" cy="226703"/>
          </a:xfrm>
          <a:prstGeom prst="rect">
            <a:avLst/>
          </a:prstGeom>
        </p:spPr>
        <p:txBody>
          <a:bodyPr vert="horz" lIns="91440" tIns="45720" rIns="91440" bIns="45720" rtlCol="0" anchor="ctr"/>
          <a:lstStyle>
            <a:lvl1pPr algn="r">
              <a:defRPr sz="1050">
                <a:solidFill>
                  <a:schemeClr val="tx1">
                    <a:tint val="75000"/>
                  </a:schemeClr>
                </a:solidFill>
                <a:latin typeface="Roboto Light" panose="02000000000000000000" pitchFamily="2" charset="0"/>
                <a:ea typeface="Roboto Light" panose="02000000000000000000" pitchFamily="2" charset="0"/>
              </a:defRPr>
            </a:lvl1pPr>
          </a:lstStyle>
          <a:p>
            <a:r>
              <a:rPr lang="de-AT"/>
              <a:t>fiskaltrust</a:t>
            </a:r>
            <a:endParaRPr lang="de-AT" dirty="0"/>
          </a:p>
        </p:txBody>
      </p:sp>
      <p:sp>
        <p:nvSpPr>
          <p:cNvPr id="9" name="Inhaltsplatzhalter 2">
            <a:extLst>
              <a:ext uri="{FF2B5EF4-FFF2-40B4-BE49-F238E27FC236}">
                <a16:creationId xmlns:a16="http://schemas.microsoft.com/office/drawing/2014/main" id="{DFE687B2-B4E7-4C3A-9129-73E5C833FF90}"/>
              </a:ext>
            </a:extLst>
          </p:cNvPr>
          <p:cNvSpPr>
            <a:spLocks noGrp="1"/>
          </p:cNvSpPr>
          <p:nvPr>
            <p:ph idx="10"/>
          </p:nvPr>
        </p:nvSpPr>
        <p:spPr>
          <a:xfrm>
            <a:off x="6815472" y="1154110"/>
            <a:ext cx="5216267" cy="5101215"/>
          </a:xfrm>
          <a:prstGeom prst="rect">
            <a:avLst/>
          </a:prstGeom>
        </p:spPr>
        <p:txBody>
          <a:bodyPr>
            <a:normAutofit/>
          </a:bodyPr>
          <a:lstStyle>
            <a:lvl1pPr marL="360000" indent="-360000">
              <a:lnSpc>
                <a:spcPct val="90000"/>
              </a:lnSpc>
              <a:buSzPct val="60000"/>
              <a:buFontTx/>
              <a:buBlip>
                <a:blip r:embed="rId3"/>
              </a:buBlip>
              <a:defRPr sz="3600">
                <a:solidFill>
                  <a:schemeClr val="tx1">
                    <a:lumMod val="65000"/>
                    <a:lumOff val="35000"/>
                  </a:schemeClr>
                </a:solidFill>
              </a:defRPr>
            </a:lvl1pPr>
            <a:lvl2pPr marL="720000" indent="-360000">
              <a:lnSpc>
                <a:spcPct val="90000"/>
              </a:lnSpc>
              <a:buSzPct val="60000"/>
              <a:buFontTx/>
              <a:buBlip>
                <a:blip r:embed="rId3"/>
              </a:buBlip>
              <a:defRPr sz="3200">
                <a:solidFill>
                  <a:schemeClr val="tx1">
                    <a:lumMod val="65000"/>
                    <a:lumOff val="35000"/>
                  </a:schemeClr>
                </a:solidFill>
              </a:defRPr>
            </a:lvl2pPr>
            <a:lvl3pPr marL="1080000" indent="-360000">
              <a:lnSpc>
                <a:spcPct val="90000"/>
              </a:lnSpc>
              <a:buSzPct val="60000"/>
              <a:buFontTx/>
              <a:buBlip>
                <a:blip r:embed="rId3"/>
              </a:buBlip>
              <a:defRPr sz="2800">
                <a:solidFill>
                  <a:schemeClr val="tx1">
                    <a:lumMod val="65000"/>
                    <a:lumOff val="35000"/>
                  </a:schemeClr>
                </a:solidFill>
              </a:defRPr>
            </a:lvl3pPr>
            <a:lvl4pPr marL="1440000" indent="-360000">
              <a:lnSpc>
                <a:spcPct val="90000"/>
              </a:lnSpc>
              <a:buSzPct val="60000"/>
              <a:buFontTx/>
              <a:buBlip>
                <a:blip r:embed="rId3"/>
              </a:buBlip>
              <a:defRPr sz="2400">
                <a:solidFill>
                  <a:schemeClr val="tx1">
                    <a:lumMod val="65000"/>
                    <a:lumOff val="35000"/>
                  </a:schemeClr>
                </a:solidFill>
              </a:defRPr>
            </a:lvl4pPr>
            <a:lvl5pPr marL="1800000" indent="-360000">
              <a:lnSpc>
                <a:spcPct val="90000"/>
              </a:lnSpc>
              <a:buSzPct val="60000"/>
              <a:buFontTx/>
              <a:buBlip>
                <a:blip r:embed="rId3"/>
              </a:buBlip>
              <a:defRPr sz="2400">
                <a:solidFill>
                  <a:schemeClr val="tx1">
                    <a:lumMod val="65000"/>
                    <a:lumOff val="35000"/>
                  </a:schemeClr>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Tree>
    <p:extLst>
      <p:ext uri="{BB962C8B-B14F-4D97-AF65-F5344CB8AC3E}">
        <p14:creationId xmlns:p14="http://schemas.microsoft.com/office/powerpoint/2010/main" val="3141343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el und Inhal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F4C9506-9FA0-47D7-8498-2443F34210B7}"/>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1" t="-1" r="21274" b="25333"/>
          <a:stretch/>
        </p:blipFill>
        <p:spPr>
          <a:xfrm>
            <a:off x="5793782" y="748196"/>
            <a:ext cx="6408000" cy="6120000"/>
          </a:xfrm>
          <a:prstGeom prst="rect">
            <a:avLst/>
          </a:prstGeom>
        </p:spPr>
      </p:pic>
      <p:sp>
        <p:nvSpPr>
          <p:cNvPr id="2" name="Titel 1">
            <a:extLst>
              <a:ext uri="{FF2B5EF4-FFF2-40B4-BE49-F238E27FC236}">
                <a16:creationId xmlns:a16="http://schemas.microsoft.com/office/drawing/2014/main" id="{9B7A3B05-0490-4A74-A282-F711AC34223C}"/>
              </a:ext>
            </a:extLst>
          </p:cNvPr>
          <p:cNvSpPr>
            <a:spLocks noGrp="1"/>
          </p:cNvSpPr>
          <p:nvPr>
            <p:ph type="title"/>
          </p:nvPr>
        </p:nvSpPr>
        <p:spPr>
          <a:xfrm>
            <a:off x="577515" y="187890"/>
            <a:ext cx="9454741" cy="530326"/>
          </a:xfrm>
          <a:prstGeom prst="rect">
            <a:avLst/>
          </a:prstGeom>
        </p:spPr>
        <p:txBody>
          <a:bodyPr>
            <a:noAutofit/>
          </a:bodyPr>
          <a:lstStyle>
            <a:lvl1pPr>
              <a:defRPr sz="3600" b="1">
                <a:solidFill>
                  <a:schemeClr val="tx1">
                    <a:lumMod val="75000"/>
                    <a:lumOff val="25000"/>
                  </a:schemeClr>
                </a:solidFill>
              </a:defRPr>
            </a:lvl1pPr>
          </a:lstStyle>
          <a:p>
            <a:r>
              <a:rPr lang="de-DE" dirty="0"/>
              <a:t>Mastertitelformat bearbeiten</a:t>
            </a:r>
            <a:endParaRPr lang="de-AT" dirty="0"/>
          </a:p>
        </p:txBody>
      </p:sp>
      <p:sp>
        <p:nvSpPr>
          <p:cNvPr id="3" name="Inhaltsplatzhalter 2">
            <a:extLst>
              <a:ext uri="{FF2B5EF4-FFF2-40B4-BE49-F238E27FC236}">
                <a16:creationId xmlns:a16="http://schemas.microsoft.com/office/drawing/2014/main" id="{3A370192-40EF-42C5-9DAB-791B589D25D3}"/>
              </a:ext>
            </a:extLst>
          </p:cNvPr>
          <p:cNvSpPr>
            <a:spLocks noGrp="1"/>
          </p:cNvSpPr>
          <p:nvPr>
            <p:ph idx="1"/>
          </p:nvPr>
        </p:nvSpPr>
        <p:spPr>
          <a:xfrm>
            <a:off x="577515" y="1154111"/>
            <a:ext cx="11081085" cy="5101215"/>
          </a:xfrm>
          <a:prstGeom prst="rect">
            <a:avLst/>
          </a:prstGeom>
        </p:spPr>
        <p:txBody>
          <a:bodyPr>
            <a:normAutofit/>
          </a:bodyPr>
          <a:lstStyle>
            <a:lvl1pPr marL="360000" indent="-360000">
              <a:lnSpc>
                <a:spcPct val="90000"/>
              </a:lnSpc>
              <a:buSzPct val="60000"/>
              <a:buFontTx/>
              <a:buBlip>
                <a:blip r:embed="rId3"/>
              </a:buBlip>
              <a:defRPr sz="3600">
                <a:solidFill>
                  <a:schemeClr val="tx1">
                    <a:lumMod val="65000"/>
                    <a:lumOff val="35000"/>
                  </a:schemeClr>
                </a:solidFill>
              </a:defRPr>
            </a:lvl1pPr>
            <a:lvl2pPr marL="720000" indent="-360000">
              <a:lnSpc>
                <a:spcPct val="90000"/>
              </a:lnSpc>
              <a:buSzPct val="60000"/>
              <a:buFontTx/>
              <a:buBlip>
                <a:blip r:embed="rId3"/>
              </a:buBlip>
              <a:defRPr sz="3200">
                <a:solidFill>
                  <a:schemeClr val="tx1">
                    <a:lumMod val="65000"/>
                    <a:lumOff val="35000"/>
                  </a:schemeClr>
                </a:solidFill>
              </a:defRPr>
            </a:lvl2pPr>
            <a:lvl3pPr marL="1080000" indent="-360000">
              <a:lnSpc>
                <a:spcPct val="90000"/>
              </a:lnSpc>
              <a:buSzPct val="60000"/>
              <a:buFontTx/>
              <a:buBlip>
                <a:blip r:embed="rId3"/>
              </a:buBlip>
              <a:defRPr sz="2800">
                <a:solidFill>
                  <a:schemeClr val="tx1">
                    <a:lumMod val="65000"/>
                    <a:lumOff val="35000"/>
                  </a:schemeClr>
                </a:solidFill>
              </a:defRPr>
            </a:lvl3pPr>
            <a:lvl4pPr marL="1440000" indent="-360000">
              <a:lnSpc>
                <a:spcPct val="90000"/>
              </a:lnSpc>
              <a:buSzPct val="60000"/>
              <a:buFontTx/>
              <a:buBlip>
                <a:blip r:embed="rId3"/>
              </a:buBlip>
              <a:defRPr sz="2400">
                <a:solidFill>
                  <a:schemeClr val="tx1">
                    <a:lumMod val="65000"/>
                    <a:lumOff val="35000"/>
                  </a:schemeClr>
                </a:solidFill>
              </a:defRPr>
            </a:lvl4pPr>
            <a:lvl5pPr marL="1800000" indent="-360000">
              <a:lnSpc>
                <a:spcPct val="90000"/>
              </a:lnSpc>
              <a:buSzPct val="60000"/>
              <a:buFontTx/>
              <a:buBlip>
                <a:blip r:embed="rId3"/>
              </a:buBlip>
              <a:defRPr sz="2400">
                <a:solidFill>
                  <a:schemeClr val="tx1">
                    <a:lumMod val="65000"/>
                    <a:lumOff val="35000"/>
                  </a:schemeClr>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pic>
        <p:nvPicPr>
          <p:cNvPr id="13" name="Grafik 12" descr="Ein Bild, das Zeichnung, Schild enthält.&#10;&#10;Automatisch generierte Beschreibung">
            <a:extLst>
              <a:ext uri="{FF2B5EF4-FFF2-40B4-BE49-F238E27FC236}">
                <a16:creationId xmlns:a16="http://schemas.microsoft.com/office/drawing/2014/main" id="{0BCC5EB1-9ECB-44B5-9902-9673A1BB1F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63339" y="262800"/>
            <a:ext cx="1868400" cy="400140"/>
          </a:xfrm>
          <a:prstGeom prst="rect">
            <a:avLst/>
          </a:prstGeom>
        </p:spPr>
      </p:pic>
      <p:sp>
        <p:nvSpPr>
          <p:cNvPr id="7" name="Fußzeilenplatzhalter 13">
            <a:extLst>
              <a:ext uri="{FF2B5EF4-FFF2-40B4-BE49-F238E27FC236}">
                <a16:creationId xmlns:a16="http://schemas.microsoft.com/office/drawing/2014/main" id="{93476F59-33E6-4398-963A-1C1730F4453D}"/>
              </a:ext>
            </a:extLst>
          </p:cNvPr>
          <p:cNvSpPr>
            <a:spLocks noGrp="1"/>
          </p:cNvSpPr>
          <p:nvPr>
            <p:ph type="ftr" sz="quarter" idx="3"/>
          </p:nvPr>
        </p:nvSpPr>
        <p:spPr>
          <a:xfrm>
            <a:off x="577515" y="6595200"/>
            <a:ext cx="11454224" cy="226703"/>
          </a:xfrm>
          <a:prstGeom prst="rect">
            <a:avLst/>
          </a:prstGeom>
        </p:spPr>
        <p:txBody>
          <a:bodyPr vert="horz" lIns="91440" tIns="45720" rIns="91440" bIns="45720" rtlCol="0" anchor="ctr"/>
          <a:lstStyle>
            <a:lvl1pPr algn="r">
              <a:defRPr sz="1050">
                <a:solidFill>
                  <a:schemeClr val="tx1">
                    <a:tint val="75000"/>
                  </a:schemeClr>
                </a:solidFill>
                <a:latin typeface="Roboto Light" panose="02000000000000000000" pitchFamily="2" charset="0"/>
                <a:ea typeface="Roboto Light" panose="02000000000000000000" pitchFamily="2" charset="0"/>
              </a:defRPr>
            </a:lvl1pPr>
          </a:lstStyle>
          <a:p>
            <a:r>
              <a:rPr lang="de-AT"/>
              <a:t>fiskaltrust</a:t>
            </a:r>
            <a:endParaRPr lang="de-AT" dirty="0"/>
          </a:p>
        </p:txBody>
      </p:sp>
    </p:spTree>
    <p:extLst>
      <p:ext uri="{BB962C8B-B14F-4D97-AF65-F5344CB8AC3E}">
        <p14:creationId xmlns:p14="http://schemas.microsoft.com/office/powerpoint/2010/main" val="3268961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BDA19C7-DA6C-4E17-91D2-857F5B61CA4D}"/>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r="21273" b="25332"/>
          <a:stretch/>
        </p:blipFill>
        <p:spPr>
          <a:xfrm>
            <a:off x="5793782" y="748196"/>
            <a:ext cx="6408000" cy="6120000"/>
          </a:xfrm>
          <a:prstGeom prst="rect">
            <a:avLst/>
          </a:prstGeom>
        </p:spPr>
      </p:pic>
      <p:sp>
        <p:nvSpPr>
          <p:cNvPr id="2" name="Titel 1">
            <a:extLst>
              <a:ext uri="{FF2B5EF4-FFF2-40B4-BE49-F238E27FC236}">
                <a16:creationId xmlns:a16="http://schemas.microsoft.com/office/drawing/2014/main" id="{41494D91-2F90-483B-A403-87200F87A743}"/>
              </a:ext>
            </a:extLst>
          </p:cNvPr>
          <p:cNvSpPr>
            <a:spLocks noGrp="1"/>
          </p:cNvSpPr>
          <p:nvPr>
            <p:ph type="ctrTitle"/>
          </p:nvPr>
        </p:nvSpPr>
        <p:spPr>
          <a:xfrm>
            <a:off x="709863" y="1857294"/>
            <a:ext cx="10491714" cy="2703597"/>
          </a:xfrm>
          <a:prstGeom prst="rect">
            <a:avLst/>
          </a:prstGeom>
        </p:spPr>
        <p:txBody>
          <a:bodyPr anchor="ctr">
            <a:normAutofit/>
          </a:bodyPr>
          <a:lstStyle>
            <a:lvl1pPr algn="l">
              <a:defRPr sz="6600">
                <a:solidFill>
                  <a:schemeClr val="tx1"/>
                </a:solidFill>
                <a:latin typeface="Klavika Bd" panose="02000803050000020004" pitchFamily="50" charset="0"/>
              </a:defRPr>
            </a:lvl1pPr>
          </a:lstStyle>
          <a:p>
            <a:r>
              <a:rPr lang="de-DE" dirty="0"/>
              <a:t>Mastertitelformat bearbeiten</a:t>
            </a:r>
            <a:endParaRPr lang="de-AT" dirty="0"/>
          </a:p>
        </p:txBody>
      </p:sp>
      <p:sp>
        <p:nvSpPr>
          <p:cNvPr id="3" name="Untertitel 2">
            <a:extLst>
              <a:ext uri="{FF2B5EF4-FFF2-40B4-BE49-F238E27FC236}">
                <a16:creationId xmlns:a16="http://schemas.microsoft.com/office/drawing/2014/main" id="{0FCCCD71-7074-4F39-AE92-B2E99CE8743F}"/>
              </a:ext>
            </a:extLst>
          </p:cNvPr>
          <p:cNvSpPr>
            <a:spLocks noGrp="1"/>
          </p:cNvSpPr>
          <p:nvPr>
            <p:ph type="subTitle" idx="1"/>
          </p:nvPr>
        </p:nvSpPr>
        <p:spPr>
          <a:xfrm>
            <a:off x="709861" y="4756558"/>
            <a:ext cx="10491715" cy="1475306"/>
          </a:xfrm>
          <a:prstGeom prst="rect">
            <a:avLst/>
          </a:prstGeo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endParaRPr lang="de-AT" dirty="0"/>
          </a:p>
        </p:txBody>
      </p:sp>
      <p:sp>
        <p:nvSpPr>
          <p:cNvPr id="4" name="Fußzeilenplatzhalter 3">
            <a:extLst>
              <a:ext uri="{FF2B5EF4-FFF2-40B4-BE49-F238E27FC236}">
                <a16:creationId xmlns:a16="http://schemas.microsoft.com/office/drawing/2014/main" id="{330E27C5-5456-41BD-8983-AD03EC043051}"/>
              </a:ext>
            </a:extLst>
          </p:cNvPr>
          <p:cNvSpPr>
            <a:spLocks noGrp="1"/>
          </p:cNvSpPr>
          <p:nvPr>
            <p:ph type="ftr" sz="quarter" idx="10"/>
          </p:nvPr>
        </p:nvSpPr>
        <p:spPr/>
        <p:txBody>
          <a:bodyPr/>
          <a:lstStyle/>
          <a:p>
            <a:r>
              <a:rPr lang="de-AT"/>
              <a:t>fiskaltrust</a:t>
            </a:r>
            <a:endParaRPr lang="de-AT" dirty="0"/>
          </a:p>
        </p:txBody>
      </p:sp>
    </p:spTree>
    <p:extLst>
      <p:ext uri="{BB962C8B-B14F-4D97-AF65-F5344CB8AC3E}">
        <p14:creationId xmlns:p14="http://schemas.microsoft.com/office/powerpoint/2010/main" val="42167109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1F443D3D-E329-48E5-A631-67640D27EEB6}"/>
              </a:ext>
            </a:extLst>
          </p:cNvPr>
          <p:cNvPicPr>
            <a:picLocks noChangeAspect="1"/>
          </p:cNvPicPr>
          <p:nvPr userDrawn="1"/>
        </p:nvPicPr>
        <p:blipFill rotWithShape="1">
          <a:blip r:embed="rId6">
            <a:alphaModFix amt="15000"/>
            <a:extLst>
              <a:ext uri="{28A0092B-C50C-407E-A947-70E740481C1C}">
                <a14:useLocalDpi xmlns:a14="http://schemas.microsoft.com/office/drawing/2010/main" val="0"/>
              </a:ext>
            </a:extLst>
          </a:blip>
          <a:srcRect l="1" t="-1" r="21274" b="25333"/>
          <a:stretch/>
        </p:blipFill>
        <p:spPr>
          <a:xfrm>
            <a:off x="5793782" y="748196"/>
            <a:ext cx="6408000" cy="6120000"/>
          </a:xfrm>
          <a:prstGeom prst="rect">
            <a:avLst/>
          </a:prstGeom>
        </p:spPr>
      </p:pic>
      <p:pic>
        <p:nvPicPr>
          <p:cNvPr id="12" name="Grafik 11" descr="Ein Bild, das Zeichnung, Schild enthält.&#10;&#10;Automatisch generierte Beschreibung">
            <a:extLst>
              <a:ext uri="{FF2B5EF4-FFF2-40B4-BE49-F238E27FC236}">
                <a16:creationId xmlns:a16="http://schemas.microsoft.com/office/drawing/2014/main" id="{832088B7-4E9E-4688-9CBB-7C311BAAB14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163339" y="262800"/>
            <a:ext cx="1868400" cy="400140"/>
          </a:xfrm>
          <a:prstGeom prst="rect">
            <a:avLst/>
          </a:prstGeom>
        </p:spPr>
      </p:pic>
      <p:sp>
        <p:nvSpPr>
          <p:cNvPr id="15" name="Fußzeilenplatzhalter 13">
            <a:extLst>
              <a:ext uri="{FF2B5EF4-FFF2-40B4-BE49-F238E27FC236}">
                <a16:creationId xmlns:a16="http://schemas.microsoft.com/office/drawing/2014/main" id="{B1E0FEE3-C035-45A4-9690-F1D03A61F15D}"/>
              </a:ext>
            </a:extLst>
          </p:cNvPr>
          <p:cNvSpPr>
            <a:spLocks noGrp="1"/>
          </p:cNvSpPr>
          <p:nvPr>
            <p:ph type="ftr" sz="quarter" idx="3"/>
          </p:nvPr>
        </p:nvSpPr>
        <p:spPr>
          <a:xfrm>
            <a:off x="577515" y="6595200"/>
            <a:ext cx="11454224" cy="226703"/>
          </a:xfrm>
          <a:prstGeom prst="rect">
            <a:avLst/>
          </a:prstGeom>
        </p:spPr>
        <p:txBody>
          <a:bodyPr vert="horz" lIns="91440" tIns="45720" rIns="91440" bIns="45720" rtlCol="0" anchor="ctr"/>
          <a:lstStyle>
            <a:lvl1pPr algn="r">
              <a:defRPr sz="1050">
                <a:solidFill>
                  <a:schemeClr val="tx1">
                    <a:tint val="75000"/>
                  </a:schemeClr>
                </a:solidFill>
                <a:latin typeface="Roboto Light" panose="02000000000000000000" pitchFamily="2" charset="0"/>
                <a:ea typeface="Roboto Light" panose="02000000000000000000" pitchFamily="2" charset="0"/>
              </a:defRPr>
            </a:lvl1pPr>
          </a:lstStyle>
          <a:p>
            <a:r>
              <a:rPr lang="de-AT"/>
              <a:t>fiskaltrust</a:t>
            </a:r>
            <a:endParaRPr lang="de-AT" dirty="0"/>
          </a:p>
        </p:txBody>
      </p:sp>
    </p:spTree>
    <p:extLst>
      <p:ext uri="{BB962C8B-B14F-4D97-AF65-F5344CB8AC3E}">
        <p14:creationId xmlns:p14="http://schemas.microsoft.com/office/powerpoint/2010/main" val="37732990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3" r:id="rId4"/>
  </p:sldLayoutIdLst>
  <p:hf hdr="0" dt="0"/>
  <p:txStyles>
    <p:titleStyle>
      <a:lvl1pPr algn="l" defTabSz="914400" rtl="0" eaLnBrk="1" latinLnBrk="0" hangingPunct="1">
        <a:lnSpc>
          <a:spcPct val="90000"/>
        </a:lnSpc>
        <a:spcBef>
          <a:spcPct val="0"/>
        </a:spcBef>
        <a:buNone/>
        <a:defRPr sz="3600" b="1" kern="1200">
          <a:solidFill>
            <a:schemeClr val="tx1">
              <a:lumMod val="65000"/>
              <a:lumOff val="35000"/>
            </a:schemeClr>
          </a:solidFill>
          <a:latin typeface="Klavika Regular" panose="02000506040000020004" pitchFamily="50" charset="0"/>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3600" kern="1200" dirty="0" smtClean="0">
          <a:solidFill>
            <a:schemeClr val="tx1">
              <a:lumMod val="65000"/>
              <a:lumOff val="35000"/>
            </a:schemeClr>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3200" kern="1200" dirty="0" smtClean="0">
          <a:solidFill>
            <a:schemeClr val="tx1">
              <a:lumMod val="65000"/>
              <a:lumOff val="35000"/>
            </a:schemeClr>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800" kern="1200" dirty="0" smtClean="0">
          <a:solidFill>
            <a:schemeClr val="tx1">
              <a:lumMod val="65000"/>
              <a:lumOff val="35000"/>
            </a:schemeClr>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2400" kern="1200" dirty="0" smtClean="0">
          <a:solidFill>
            <a:schemeClr val="tx1">
              <a:lumMod val="65000"/>
              <a:lumOff val="35000"/>
            </a:schemeClr>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AT" sz="2400" kern="1200" dirty="0" smtClean="0">
          <a:solidFill>
            <a:schemeClr val="tx1">
              <a:lumMod val="65000"/>
              <a:lumOff val="35000"/>
            </a:schemeClr>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ocs.fiskaltrust.cloud/de/docs/posdealers/rollout-doc" TargetMode="External"/><Relationship Id="rId2" Type="http://schemas.openxmlformats.org/officeDocument/2006/relationships/hyperlink" Target="https://docs.fiskaltrust.cloud/de/docs/posdealers/get-started" TargetMode="External"/><Relationship Id="rId1" Type="http://schemas.openxmlformats.org/officeDocument/2006/relationships/slideLayout" Target="../slideLayouts/slideLayout3.xml"/><Relationship Id="rId4" Type="http://schemas.openxmlformats.org/officeDocument/2006/relationships/hyperlink" Target="https://github.com/fiskaltrust/productdescription-de-doc/blob/master/for-posdealers/02-pre-sales/media/PosDealer-Preisliste.pdf"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6.gif"/><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20.xml"/><Relationship Id="rId16" Type="http://schemas.openxmlformats.org/officeDocument/2006/relationships/image" Target="../media/image28.svg"/><Relationship Id="rId1" Type="http://schemas.openxmlformats.org/officeDocument/2006/relationships/slideLayout" Target="../slideLayouts/slideLayout3.xml"/><Relationship Id="rId6" Type="http://schemas.openxmlformats.org/officeDocument/2006/relationships/hyperlink" Target="https://pixabay.com/de/%C3%B6sterreich-flagge-nationalflagge-162233/" TargetMode="External"/><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7.gif"/><Relationship Id="rId9" Type="http://schemas.openxmlformats.org/officeDocument/2006/relationships/image" Target="../media/image21.png"/><Relationship Id="rId14" Type="http://schemas.openxmlformats.org/officeDocument/2006/relationships/image" Target="../media/image2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A03E1BA-AE7B-49EB-A16E-D4290A60DFCE}"/>
              </a:ext>
            </a:extLst>
          </p:cNvPr>
          <p:cNvSpPr>
            <a:spLocks noGrp="1"/>
          </p:cNvSpPr>
          <p:nvPr>
            <p:ph type="ctrTitle"/>
          </p:nvPr>
        </p:nvSpPr>
        <p:spPr/>
        <p:txBody>
          <a:bodyPr/>
          <a:lstStyle/>
          <a:p>
            <a:r>
              <a:rPr lang="de-DE" dirty="0"/>
              <a:t>fiskaltrust für KassenHändler</a:t>
            </a:r>
          </a:p>
        </p:txBody>
      </p:sp>
      <p:sp>
        <p:nvSpPr>
          <p:cNvPr id="5" name="Untertitel 4">
            <a:extLst>
              <a:ext uri="{FF2B5EF4-FFF2-40B4-BE49-F238E27FC236}">
                <a16:creationId xmlns:a16="http://schemas.microsoft.com/office/drawing/2014/main" id="{B2D52A16-9908-47DB-BED4-C83AA860507F}"/>
              </a:ext>
            </a:extLst>
          </p:cNvPr>
          <p:cNvSpPr>
            <a:spLocks noGrp="1"/>
          </p:cNvSpPr>
          <p:nvPr>
            <p:ph type="subTitle" idx="1"/>
          </p:nvPr>
        </p:nvSpPr>
        <p:spPr/>
        <p:txBody>
          <a:bodyPr/>
          <a:lstStyle/>
          <a:p>
            <a:r>
              <a:rPr lang="de-DE" dirty="0"/>
              <a:t>wirtschaftliches Rollout</a:t>
            </a:r>
          </a:p>
        </p:txBody>
      </p:sp>
      <p:sp>
        <p:nvSpPr>
          <p:cNvPr id="3" name="Foliennummernplatzhalter 2">
            <a:extLst>
              <a:ext uri="{FF2B5EF4-FFF2-40B4-BE49-F238E27FC236}">
                <a16:creationId xmlns:a16="http://schemas.microsoft.com/office/drawing/2014/main" id="{EBB83F73-3449-4F7C-8B70-52A78BB5316D}"/>
              </a:ext>
            </a:extLst>
          </p:cNvPr>
          <p:cNvSpPr>
            <a:spLocks noGrp="1"/>
          </p:cNvSpPr>
          <p:nvPr>
            <p:ph type="sldNum" sz="quarter" idx="4294967295"/>
          </p:nvPr>
        </p:nvSpPr>
        <p:spPr>
          <a:xfrm>
            <a:off x="10972622" y="6427531"/>
            <a:ext cx="1028701" cy="365125"/>
          </a:xfrm>
          <a:prstGeom prst="rect">
            <a:avLst/>
          </a:prstGeom>
        </p:spPr>
        <p:txBody>
          <a:bodyPr/>
          <a:lstStyle/>
          <a:p>
            <a:fld id="{E7B8BE08-9FED-430E-B200-3C3CD424224B}" type="slidenum">
              <a:rPr lang="de-DE" smtClean="0"/>
              <a:t>1</a:t>
            </a:fld>
            <a:endParaRPr lang="de-DE"/>
          </a:p>
        </p:txBody>
      </p:sp>
    </p:spTree>
    <p:extLst>
      <p:ext uri="{BB962C8B-B14F-4D97-AF65-F5344CB8AC3E}">
        <p14:creationId xmlns:p14="http://schemas.microsoft.com/office/powerpoint/2010/main" val="1981640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87D3-54E2-F84E-B99B-0C2AF3E169D8}"/>
              </a:ext>
            </a:extLst>
          </p:cNvPr>
          <p:cNvSpPr>
            <a:spLocks noGrp="1"/>
          </p:cNvSpPr>
          <p:nvPr>
            <p:ph type="title"/>
          </p:nvPr>
        </p:nvSpPr>
        <p:spPr/>
        <p:txBody>
          <a:bodyPr/>
          <a:lstStyle/>
          <a:p>
            <a:r>
              <a:rPr lang="de-DE" dirty="0"/>
              <a:t>ft.Middleware als Basisprodukt</a:t>
            </a:r>
          </a:p>
        </p:txBody>
      </p:sp>
      <p:sp>
        <p:nvSpPr>
          <p:cNvPr id="3" name="Content Placeholder 2">
            <a:extLst>
              <a:ext uri="{FF2B5EF4-FFF2-40B4-BE49-F238E27FC236}">
                <a16:creationId xmlns:a16="http://schemas.microsoft.com/office/drawing/2014/main" id="{6AA55B46-FE17-C54E-8709-A855F06EB0DA}"/>
              </a:ext>
            </a:extLst>
          </p:cNvPr>
          <p:cNvSpPr>
            <a:spLocks noGrp="1"/>
          </p:cNvSpPr>
          <p:nvPr>
            <p:ph idx="1"/>
          </p:nvPr>
        </p:nvSpPr>
        <p:spPr/>
        <p:txBody>
          <a:bodyPr>
            <a:normAutofit/>
          </a:bodyPr>
          <a:lstStyle/>
          <a:p>
            <a:pPr marL="0" indent="0">
              <a:buNone/>
            </a:pPr>
            <a:endParaRPr lang="de-DE" dirty="0"/>
          </a:p>
          <a:p>
            <a:r>
              <a:rPr lang="de-DE" dirty="0"/>
              <a:t>Bietet Compliance </a:t>
            </a:r>
            <a:r>
              <a:rPr lang="de-DE" dirty="0" err="1"/>
              <a:t>as</a:t>
            </a:r>
            <a:r>
              <a:rPr lang="de-DE" dirty="0"/>
              <a:t> a Service im Fiskalisierungsbereich</a:t>
            </a:r>
          </a:p>
          <a:p>
            <a:pPr marL="0" indent="0">
              <a:buNone/>
            </a:pPr>
            <a:endParaRPr lang="de-DE" dirty="0"/>
          </a:p>
          <a:p>
            <a:r>
              <a:rPr lang="de-DE" dirty="0"/>
              <a:t>Integration durch den KassenHersteller ins Kassensystem</a:t>
            </a:r>
          </a:p>
          <a:p>
            <a:pPr marL="0" indent="0">
              <a:buNone/>
            </a:pPr>
            <a:endParaRPr lang="de-DE" dirty="0"/>
          </a:p>
          <a:p>
            <a:r>
              <a:rPr lang="de-DE" dirty="0"/>
              <a:t>Lizenzkostenfrei</a:t>
            </a:r>
          </a:p>
        </p:txBody>
      </p:sp>
      <p:sp>
        <p:nvSpPr>
          <p:cNvPr id="4" name="Footer Placeholder 3">
            <a:extLst>
              <a:ext uri="{FF2B5EF4-FFF2-40B4-BE49-F238E27FC236}">
                <a16:creationId xmlns:a16="http://schemas.microsoft.com/office/drawing/2014/main" id="{1FCDDA0F-D264-DF42-A2C4-45B27D31E263}"/>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3038230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BA24-E8EE-3844-86D6-C5AE5F9B5AE0}"/>
              </a:ext>
            </a:extLst>
          </p:cNvPr>
          <p:cNvSpPr>
            <a:spLocks noGrp="1"/>
          </p:cNvSpPr>
          <p:nvPr>
            <p:ph type="title"/>
          </p:nvPr>
        </p:nvSpPr>
        <p:spPr/>
        <p:txBody>
          <a:bodyPr/>
          <a:lstStyle/>
          <a:p>
            <a:r>
              <a:rPr lang="de-DE" dirty="0"/>
              <a:t>ft.Middleware als Basisprodukt</a:t>
            </a:r>
          </a:p>
        </p:txBody>
      </p:sp>
      <p:pic>
        <p:nvPicPr>
          <p:cNvPr id="6" name="Content Placeholder 5">
            <a:extLst>
              <a:ext uri="{FF2B5EF4-FFF2-40B4-BE49-F238E27FC236}">
                <a16:creationId xmlns:a16="http://schemas.microsoft.com/office/drawing/2014/main" id="{65710219-7E8C-CE49-BAC2-13641459CE8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10751" y="1078275"/>
            <a:ext cx="9809254" cy="5156865"/>
          </a:xfrm>
        </p:spPr>
      </p:pic>
      <p:sp>
        <p:nvSpPr>
          <p:cNvPr id="4" name="Footer Placeholder 3">
            <a:extLst>
              <a:ext uri="{FF2B5EF4-FFF2-40B4-BE49-F238E27FC236}">
                <a16:creationId xmlns:a16="http://schemas.microsoft.com/office/drawing/2014/main" id="{2985F310-6ABC-7240-AC05-F4484234937F}"/>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215905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29AC-7385-A048-B4A0-170A8D89FA8C}"/>
              </a:ext>
            </a:extLst>
          </p:cNvPr>
          <p:cNvSpPr>
            <a:spLocks noGrp="1"/>
          </p:cNvSpPr>
          <p:nvPr>
            <p:ph type="title"/>
          </p:nvPr>
        </p:nvSpPr>
        <p:spPr/>
        <p:txBody>
          <a:bodyPr/>
          <a:lstStyle/>
          <a:p>
            <a:r>
              <a:rPr lang="de-DE" dirty="0"/>
              <a:t>Dokumentationsplatform</a:t>
            </a:r>
            <a:br>
              <a:rPr lang="de-DE" dirty="0"/>
            </a:br>
            <a:r>
              <a:rPr lang="de-DE" sz="2400" dirty="0"/>
              <a:t>https://docs.fiskaltrust.cloud</a:t>
            </a:r>
          </a:p>
        </p:txBody>
      </p:sp>
      <p:sp>
        <p:nvSpPr>
          <p:cNvPr id="4" name="Footer Placeholder 3">
            <a:extLst>
              <a:ext uri="{FF2B5EF4-FFF2-40B4-BE49-F238E27FC236}">
                <a16:creationId xmlns:a16="http://schemas.microsoft.com/office/drawing/2014/main" id="{02CF8C65-EE94-0146-9028-04B5E5A01EC2}"/>
              </a:ext>
            </a:extLst>
          </p:cNvPr>
          <p:cNvSpPr>
            <a:spLocks noGrp="1"/>
          </p:cNvSpPr>
          <p:nvPr>
            <p:ph type="ftr" sz="quarter" idx="3"/>
          </p:nvPr>
        </p:nvSpPr>
        <p:spPr/>
        <p:txBody>
          <a:bodyPr/>
          <a:lstStyle/>
          <a:p>
            <a:r>
              <a:rPr lang="de-AT"/>
              <a:t>fiskaltrust</a:t>
            </a:r>
            <a:endParaRPr lang="de-AT" dirty="0"/>
          </a:p>
        </p:txBody>
      </p:sp>
      <p:pic>
        <p:nvPicPr>
          <p:cNvPr id="5" name="Grafik 1">
            <a:extLst>
              <a:ext uri="{FF2B5EF4-FFF2-40B4-BE49-F238E27FC236}">
                <a16:creationId xmlns:a16="http://schemas.microsoft.com/office/drawing/2014/main" id="{D978FBB1-CE34-5743-9B9D-0683FB3D307F}"/>
              </a:ext>
            </a:extLst>
          </p:cNvPr>
          <p:cNvPicPr>
            <a:picLocks noChangeAspect="1"/>
          </p:cNvPicPr>
          <p:nvPr/>
        </p:nvPicPr>
        <p:blipFill>
          <a:blip r:embed="rId2"/>
          <a:stretch>
            <a:fillRect/>
          </a:stretch>
        </p:blipFill>
        <p:spPr>
          <a:xfrm>
            <a:off x="1289335" y="1475020"/>
            <a:ext cx="9013854" cy="5346883"/>
          </a:xfrm>
          <a:prstGeom prst="rect">
            <a:avLst/>
          </a:prstGeom>
        </p:spPr>
      </p:pic>
    </p:spTree>
    <p:extLst>
      <p:ext uri="{BB962C8B-B14F-4D97-AF65-F5344CB8AC3E}">
        <p14:creationId xmlns:p14="http://schemas.microsoft.com/office/powerpoint/2010/main" val="2428798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4AB9B-0B4E-CA4E-9097-1B3641DF4474}"/>
              </a:ext>
            </a:extLst>
          </p:cNvPr>
          <p:cNvSpPr>
            <a:spLocks noGrp="1"/>
          </p:cNvSpPr>
          <p:nvPr>
            <p:ph type="title"/>
          </p:nvPr>
        </p:nvSpPr>
        <p:spPr/>
        <p:txBody>
          <a:bodyPr/>
          <a:lstStyle/>
          <a:p>
            <a:r>
              <a:rPr lang="de-DE" dirty="0"/>
              <a:t>Sorglos Bundle mit TSE </a:t>
            </a:r>
            <a:r>
              <a:rPr lang="de-DE" dirty="0" err="1"/>
              <a:t>as</a:t>
            </a:r>
            <a:r>
              <a:rPr lang="de-DE" dirty="0"/>
              <a:t> a Service</a:t>
            </a:r>
          </a:p>
        </p:txBody>
      </p:sp>
      <p:sp>
        <p:nvSpPr>
          <p:cNvPr id="3" name="Content Placeholder 2">
            <a:extLst>
              <a:ext uri="{FF2B5EF4-FFF2-40B4-BE49-F238E27FC236}">
                <a16:creationId xmlns:a16="http://schemas.microsoft.com/office/drawing/2014/main" id="{72AE8417-1349-0D41-8B41-95ED04036B28}"/>
              </a:ext>
            </a:extLst>
          </p:cNvPr>
          <p:cNvSpPr>
            <a:spLocks noGrp="1"/>
          </p:cNvSpPr>
          <p:nvPr>
            <p:ph idx="1"/>
          </p:nvPr>
        </p:nvSpPr>
        <p:spPr/>
        <p:txBody>
          <a:bodyPr>
            <a:normAutofit fontScale="92500" lnSpcReduction="10000"/>
          </a:bodyPr>
          <a:lstStyle/>
          <a:p>
            <a:r>
              <a:rPr lang="de-DE" dirty="0"/>
              <a:t>Revisionssichere Archivierung der Daten: Belegdaten, DSFinV-K, TSE Daten (TAR-Files), sonstige relevante Dokumente (z.B. Verfahrensdokumentation, Speisekarte, Preisliste)</a:t>
            </a:r>
          </a:p>
          <a:p>
            <a:r>
              <a:rPr lang="de-DE" dirty="0"/>
              <a:t>Finanzamtsmeldungen sobald verfügbar</a:t>
            </a:r>
          </a:p>
          <a:p>
            <a:r>
              <a:rPr lang="de-DE" dirty="0"/>
              <a:t>Eine Hardware- oder Cloud- TSE </a:t>
            </a:r>
            <a:r>
              <a:rPr lang="de-DE" dirty="0" err="1"/>
              <a:t>as</a:t>
            </a:r>
            <a:r>
              <a:rPr lang="de-DE" dirty="0"/>
              <a:t> a Service enthalten</a:t>
            </a:r>
          </a:p>
          <a:p>
            <a:r>
              <a:rPr lang="de-DE" dirty="0"/>
              <a:t>Deckt einen Standort des Betreibers ab </a:t>
            </a:r>
            <a:r>
              <a:rPr lang="de-AT" dirty="0"/>
              <a:t>- 398 € / Jahr</a:t>
            </a:r>
            <a:endParaRPr lang="de-DE" dirty="0"/>
          </a:p>
          <a:p>
            <a:r>
              <a:rPr lang="de-DE" dirty="0"/>
              <a:t>Fair </a:t>
            </a:r>
            <a:r>
              <a:rPr lang="de-DE" dirty="0" err="1"/>
              <a:t>Use</a:t>
            </a:r>
            <a:r>
              <a:rPr lang="de-DE" dirty="0"/>
              <a:t> </a:t>
            </a:r>
            <a:r>
              <a:rPr lang="de-DE" dirty="0" err="1"/>
              <a:t>Policy</a:t>
            </a:r>
            <a:endParaRPr lang="de-DE" dirty="0"/>
          </a:p>
          <a:p>
            <a:pPr lvl="1"/>
            <a:r>
              <a:rPr lang="de-DE" sz="2400" dirty="0"/>
              <a:t>(max. 5 aktive Queues, 150.000 Signaturen pro Monat)</a:t>
            </a:r>
          </a:p>
          <a:p>
            <a:r>
              <a:rPr lang="de-DE" dirty="0"/>
              <a:t>Virtuelle Outlets möglich</a:t>
            </a:r>
          </a:p>
        </p:txBody>
      </p:sp>
      <p:sp>
        <p:nvSpPr>
          <p:cNvPr id="4" name="Footer Placeholder 3">
            <a:extLst>
              <a:ext uri="{FF2B5EF4-FFF2-40B4-BE49-F238E27FC236}">
                <a16:creationId xmlns:a16="http://schemas.microsoft.com/office/drawing/2014/main" id="{2F70DAD2-D638-BA44-BDFF-2185EEB9520E}"/>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1163192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60EB-7503-5645-AFEC-CBBF8B90ED24}"/>
              </a:ext>
            </a:extLst>
          </p:cNvPr>
          <p:cNvSpPr>
            <a:spLocks noGrp="1"/>
          </p:cNvSpPr>
          <p:nvPr>
            <p:ph type="title"/>
          </p:nvPr>
        </p:nvSpPr>
        <p:spPr/>
        <p:txBody>
          <a:bodyPr/>
          <a:lstStyle/>
          <a:p>
            <a:r>
              <a:rPr lang="de-DE" dirty="0"/>
              <a:t>Datenfluss - Archivierung</a:t>
            </a:r>
          </a:p>
        </p:txBody>
      </p:sp>
      <p:pic>
        <p:nvPicPr>
          <p:cNvPr id="6" name="Content Placeholder 5" descr="Diagram&#10;&#10;Description automatically generated">
            <a:extLst>
              <a:ext uri="{FF2B5EF4-FFF2-40B4-BE49-F238E27FC236}">
                <a16:creationId xmlns:a16="http://schemas.microsoft.com/office/drawing/2014/main" id="{AFE1F7E9-F8EF-4D4F-AD1E-828B33CF78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1319" y="371338"/>
            <a:ext cx="9280937" cy="6427574"/>
          </a:xfrm>
        </p:spPr>
      </p:pic>
      <p:sp>
        <p:nvSpPr>
          <p:cNvPr id="4" name="Footer Placeholder 3">
            <a:extLst>
              <a:ext uri="{FF2B5EF4-FFF2-40B4-BE49-F238E27FC236}">
                <a16:creationId xmlns:a16="http://schemas.microsoft.com/office/drawing/2014/main" id="{08A074A1-7C76-AD40-BB84-50A7E3F83E81}"/>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98695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3276F-69B5-8B42-9D27-FF2BC3071C7B}"/>
              </a:ext>
            </a:extLst>
          </p:cNvPr>
          <p:cNvSpPr>
            <a:spLocks noGrp="1"/>
          </p:cNvSpPr>
          <p:nvPr>
            <p:ph type="title"/>
          </p:nvPr>
        </p:nvSpPr>
        <p:spPr/>
        <p:txBody>
          <a:bodyPr/>
          <a:lstStyle/>
          <a:p>
            <a:r>
              <a:rPr lang="de-DE" dirty="0"/>
              <a:t>Add-On Produkt POS Archiv</a:t>
            </a:r>
          </a:p>
        </p:txBody>
      </p:sp>
      <p:sp>
        <p:nvSpPr>
          <p:cNvPr id="3" name="Content Placeholder 2">
            <a:extLst>
              <a:ext uri="{FF2B5EF4-FFF2-40B4-BE49-F238E27FC236}">
                <a16:creationId xmlns:a16="http://schemas.microsoft.com/office/drawing/2014/main" id="{F447CDA8-6700-8A42-8E37-5863370309C1}"/>
              </a:ext>
            </a:extLst>
          </p:cNvPr>
          <p:cNvSpPr>
            <a:spLocks noGrp="1"/>
          </p:cNvSpPr>
          <p:nvPr>
            <p:ph idx="1"/>
          </p:nvPr>
        </p:nvSpPr>
        <p:spPr/>
        <p:txBody>
          <a:bodyPr/>
          <a:lstStyle/>
          <a:p>
            <a:endParaRPr lang="de-DE" dirty="0"/>
          </a:p>
          <a:p>
            <a:r>
              <a:rPr lang="de-DE" dirty="0"/>
              <a:t>Erfordert ft.Middleware</a:t>
            </a:r>
          </a:p>
          <a:p>
            <a:r>
              <a:rPr lang="de-DE" dirty="0"/>
              <a:t>Revisionssichere Archivierung der Kassendaten und der TSE Daten</a:t>
            </a:r>
          </a:p>
          <a:p>
            <a:r>
              <a:rPr lang="de-DE" dirty="0"/>
              <a:t>automatisch</a:t>
            </a:r>
          </a:p>
          <a:p>
            <a:r>
              <a:rPr lang="de-AT" b="1" dirty="0"/>
              <a:t>Pro Kasse </a:t>
            </a:r>
            <a:r>
              <a:rPr lang="de-AT" dirty="0"/>
              <a:t>(Queue) - 48€ /Jahr</a:t>
            </a:r>
          </a:p>
        </p:txBody>
      </p:sp>
      <p:sp>
        <p:nvSpPr>
          <p:cNvPr id="4" name="Footer Placeholder 3">
            <a:extLst>
              <a:ext uri="{FF2B5EF4-FFF2-40B4-BE49-F238E27FC236}">
                <a16:creationId xmlns:a16="http://schemas.microsoft.com/office/drawing/2014/main" id="{7130B543-69AB-484B-A95E-D8B0053C3D51}"/>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403803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900F-1119-1B48-9840-A4E1E91DA1EE}"/>
              </a:ext>
            </a:extLst>
          </p:cNvPr>
          <p:cNvSpPr>
            <a:spLocks noGrp="1"/>
          </p:cNvSpPr>
          <p:nvPr>
            <p:ph type="title"/>
          </p:nvPr>
        </p:nvSpPr>
        <p:spPr/>
        <p:txBody>
          <a:bodyPr/>
          <a:lstStyle/>
          <a:p>
            <a:r>
              <a:rPr lang="de-DE" dirty="0"/>
              <a:t>Add-On Produkt Finanzamtsmeldungen</a:t>
            </a:r>
          </a:p>
        </p:txBody>
      </p:sp>
      <p:sp>
        <p:nvSpPr>
          <p:cNvPr id="3" name="Content Placeholder 2">
            <a:extLst>
              <a:ext uri="{FF2B5EF4-FFF2-40B4-BE49-F238E27FC236}">
                <a16:creationId xmlns:a16="http://schemas.microsoft.com/office/drawing/2014/main" id="{6E5FD767-4078-4B47-8A75-B76365534ACF}"/>
              </a:ext>
            </a:extLst>
          </p:cNvPr>
          <p:cNvSpPr>
            <a:spLocks noGrp="1"/>
          </p:cNvSpPr>
          <p:nvPr>
            <p:ph idx="1"/>
          </p:nvPr>
        </p:nvSpPr>
        <p:spPr/>
        <p:txBody>
          <a:bodyPr/>
          <a:lstStyle/>
          <a:p>
            <a:r>
              <a:rPr lang="de-DE" dirty="0"/>
              <a:t>Erfordert ft.Middleware</a:t>
            </a:r>
          </a:p>
          <a:p>
            <a:r>
              <a:rPr lang="de-DE" dirty="0"/>
              <a:t>Sendet automatisiert Meldungen an das Finanzamt</a:t>
            </a:r>
          </a:p>
          <a:p>
            <a:r>
              <a:rPr lang="de-AT" b="1" dirty="0"/>
              <a:t>Pro Meldung </a:t>
            </a:r>
            <a:r>
              <a:rPr lang="de-AT" dirty="0"/>
              <a:t>– 20 € </a:t>
            </a:r>
          </a:p>
          <a:p>
            <a:r>
              <a:rPr lang="de-AT" dirty="0"/>
              <a:t>Wird aktiviert sobald vom Finanzamt möglich</a:t>
            </a:r>
          </a:p>
          <a:p>
            <a:r>
              <a:rPr lang="de-AT" dirty="0"/>
              <a:t>Berücksichtigung historischer Vorgänge</a:t>
            </a:r>
          </a:p>
        </p:txBody>
      </p:sp>
      <p:sp>
        <p:nvSpPr>
          <p:cNvPr id="4" name="Footer Placeholder 3">
            <a:extLst>
              <a:ext uri="{FF2B5EF4-FFF2-40B4-BE49-F238E27FC236}">
                <a16:creationId xmlns:a16="http://schemas.microsoft.com/office/drawing/2014/main" id="{E641F0C1-81E3-1F4C-BDF0-05C11564641B}"/>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3524626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EDF3-D02A-EB40-9B53-FAB9B47ED08A}"/>
              </a:ext>
            </a:extLst>
          </p:cNvPr>
          <p:cNvSpPr>
            <a:spLocks noGrp="1"/>
          </p:cNvSpPr>
          <p:nvPr>
            <p:ph type="title"/>
          </p:nvPr>
        </p:nvSpPr>
        <p:spPr/>
        <p:txBody>
          <a:bodyPr/>
          <a:lstStyle/>
          <a:p>
            <a:r>
              <a:rPr lang="de-DE" dirty="0"/>
              <a:t>Einzelprodukt AKO</a:t>
            </a:r>
          </a:p>
        </p:txBody>
      </p:sp>
      <p:sp>
        <p:nvSpPr>
          <p:cNvPr id="3" name="Content Placeholder 2">
            <a:extLst>
              <a:ext uri="{FF2B5EF4-FFF2-40B4-BE49-F238E27FC236}">
                <a16:creationId xmlns:a16="http://schemas.microsoft.com/office/drawing/2014/main" id="{F915134D-09C7-7945-B65A-0A7FF557A94A}"/>
              </a:ext>
            </a:extLst>
          </p:cNvPr>
          <p:cNvSpPr>
            <a:spLocks noGrp="1"/>
          </p:cNvSpPr>
          <p:nvPr>
            <p:ph idx="1"/>
          </p:nvPr>
        </p:nvSpPr>
        <p:spPr/>
        <p:txBody>
          <a:bodyPr>
            <a:normAutofit fontScale="77500" lnSpcReduction="20000"/>
          </a:bodyPr>
          <a:lstStyle/>
          <a:p>
            <a:endParaRPr lang="de-AT" dirty="0"/>
          </a:p>
          <a:p>
            <a:r>
              <a:rPr lang="de-AT" dirty="0"/>
              <a:t>Unabhängig von ft.Middleware</a:t>
            </a:r>
          </a:p>
          <a:p>
            <a:r>
              <a:rPr lang="de-AT" dirty="0"/>
              <a:t>Revisionssichere Archivierung </a:t>
            </a:r>
            <a:r>
              <a:rPr lang="de-AT" b="1" dirty="0"/>
              <a:t>manuell</a:t>
            </a:r>
            <a:r>
              <a:rPr lang="de-AT" dirty="0"/>
              <a:t> hochgeladener Daten</a:t>
            </a:r>
          </a:p>
          <a:p>
            <a:r>
              <a:rPr lang="de-AT" dirty="0"/>
              <a:t>API zur Automatisierung des Uploads</a:t>
            </a:r>
          </a:p>
          <a:p>
            <a:r>
              <a:rPr lang="de-AT" dirty="0"/>
              <a:t>Einbindung in die Händler Website möglich (HTML + JS)</a:t>
            </a:r>
          </a:p>
          <a:p>
            <a:r>
              <a:rPr lang="de-AT" dirty="0"/>
              <a:t>Upload von DSFinV-K und TSE TAR Files ohne Login – File Drop</a:t>
            </a:r>
          </a:p>
          <a:p>
            <a:r>
              <a:rPr lang="de-AT" dirty="0"/>
              <a:t>Upload vor Kauf möglich</a:t>
            </a:r>
          </a:p>
          <a:p>
            <a:r>
              <a:rPr lang="de-AT" dirty="0"/>
              <a:t>Mandantenfähiger Zugriff über WEB Portal und Links</a:t>
            </a:r>
          </a:p>
          <a:p>
            <a:r>
              <a:rPr lang="de-AT" dirty="0"/>
              <a:t>Validierung von DSFinV-K Dateien</a:t>
            </a:r>
          </a:p>
          <a:p>
            <a:r>
              <a:rPr lang="de-AT" dirty="0"/>
              <a:t>Auch für Kassen mit ft.Middleware (z.B. für PDF Dateien)</a:t>
            </a:r>
          </a:p>
          <a:p>
            <a:r>
              <a:rPr lang="de-AT" b="1" dirty="0"/>
              <a:t>Für alle Kassen einer Filiale </a:t>
            </a:r>
            <a:r>
              <a:rPr lang="de-AT" dirty="0"/>
              <a:t>– 299 € / Jahr</a:t>
            </a:r>
          </a:p>
        </p:txBody>
      </p:sp>
      <p:sp>
        <p:nvSpPr>
          <p:cNvPr id="4" name="Footer Placeholder 3">
            <a:extLst>
              <a:ext uri="{FF2B5EF4-FFF2-40B4-BE49-F238E27FC236}">
                <a16:creationId xmlns:a16="http://schemas.microsoft.com/office/drawing/2014/main" id="{204CD860-E1C1-0140-8B16-56ED564873E2}"/>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3850256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B7F3-CA9E-FF42-8724-01FB128A01D9}"/>
              </a:ext>
            </a:extLst>
          </p:cNvPr>
          <p:cNvSpPr>
            <a:spLocks noGrp="1"/>
          </p:cNvSpPr>
          <p:nvPr>
            <p:ph type="title"/>
          </p:nvPr>
        </p:nvSpPr>
        <p:spPr/>
        <p:txBody>
          <a:bodyPr/>
          <a:lstStyle/>
          <a:p>
            <a:r>
              <a:rPr lang="de-DE" dirty="0"/>
              <a:t>Sorglos Paket</a:t>
            </a:r>
          </a:p>
        </p:txBody>
      </p:sp>
      <p:sp>
        <p:nvSpPr>
          <p:cNvPr id="3" name="Content Placeholder 2">
            <a:extLst>
              <a:ext uri="{FF2B5EF4-FFF2-40B4-BE49-F238E27FC236}">
                <a16:creationId xmlns:a16="http://schemas.microsoft.com/office/drawing/2014/main" id="{692EF77D-74B4-A44A-809E-616923AC0F86}"/>
              </a:ext>
            </a:extLst>
          </p:cNvPr>
          <p:cNvSpPr>
            <a:spLocks noGrp="1"/>
          </p:cNvSpPr>
          <p:nvPr>
            <p:ph idx="1"/>
          </p:nvPr>
        </p:nvSpPr>
        <p:spPr/>
        <p:txBody>
          <a:bodyPr/>
          <a:lstStyle/>
          <a:p>
            <a:r>
              <a:rPr lang="de-DE" dirty="0"/>
              <a:t>POS Archiv</a:t>
            </a:r>
          </a:p>
          <a:p>
            <a:r>
              <a:rPr lang="de-DE" dirty="0"/>
              <a:t>AKO</a:t>
            </a:r>
          </a:p>
          <a:p>
            <a:r>
              <a:rPr lang="de-DE" dirty="0"/>
              <a:t>Finanzamtsmeldungen</a:t>
            </a:r>
          </a:p>
          <a:p>
            <a:r>
              <a:rPr lang="de-DE" dirty="0"/>
              <a:t>Deckt einen Standort des Betreibers ab </a:t>
            </a:r>
            <a:r>
              <a:rPr lang="de-AT" dirty="0"/>
              <a:t>- 360 € / Jahr</a:t>
            </a:r>
            <a:endParaRPr lang="de-DE" dirty="0"/>
          </a:p>
          <a:p>
            <a:r>
              <a:rPr lang="de-DE" dirty="0"/>
              <a:t>Fair </a:t>
            </a:r>
            <a:r>
              <a:rPr lang="de-DE" dirty="0" err="1"/>
              <a:t>Use</a:t>
            </a:r>
            <a:r>
              <a:rPr lang="de-DE" dirty="0"/>
              <a:t> </a:t>
            </a:r>
            <a:r>
              <a:rPr lang="de-DE" dirty="0" err="1"/>
              <a:t>Policy</a:t>
            </a:r>
            <a:endParaRPr lang="de-DE" dirty="0"/>
          </a:p>
          <a:p>
            <a:pPr lvl="1"/>
            <a:r>
              <a:rPr lang="de-DE" sz="2400" dirty="0"/>
              <a:t>(max. 5 aktive Queues, 150.000 Signaturen pro Monat)</a:t>
            </a:r>
          </a:p>
          <a:p>
            <a:r>
              <a:rPr lang="de-DE" dirty="0"/>
              <a:t>Virtuelle Outlets möglich</a:t>
            </a:r>
          </a:p>
        </p:txBody>
      </p:sp>
      <p:sp>
        <p:nvSpPr>
          <p:cNvPr id="4" name="Footer Placeholder 3">
            <a:extLst>
              <a:ext uri="{FF2B5EF4-FFF2-40B4-BE49-F238E27FC236}">
                <a16:creationId xmlns:a16="http://schemas.microsoft.com/office/drawing/2014/main" id="{107F73ED-CF46-4145-8BB6-F2DB4F7ABF23}"/>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1804573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1A36-18AF-BD43-95E9-8BB174172C47}"/>
              </a:ext>
            </a:extLst>
          </p:cNvPr>
          <p:cNvSpPr>
            <a:spLocks noGrp="1"/>
          </p:cNvSpPr>
          <p:nvPr>
            <p:ph type="title"/>
          </p:nvPr>
        </p:nvSpPr>
        <p:spPr/>
        <p:txBody>
          <a:bodyPr/>
          <a:lstStyle/>
          <a:p>
            <a:r>
              <a:rPr lang="de-DE" dirty="0"/>
              <a:t>Einzelprodukt TSE</a:t>
            </a:r>
          </a:p>
        </p:txBody>
      </p:sp>
      <p:sp>
        <p:nvSpPr>
          <p:cNvPr id="3" name="Content Placeholder 2">
            <a:extLst>
              <a:ext uri="{FF2B5EF4-FFF2-40B4-BE49-F238E27FC236}">
                <a16:creationId xmlns:a16="http://schemas.microsoft.com/office/drawing/2014/main" id="{B9591E8D-508C-4E49-9C45-5128DF637922}"/>
              </a:ext>
            </a:extLst>
          </p:cNvPr>
          <p:cNvSpPr>
            <a:spLocks noGrp="1"/>
          </p:cNvSpPr>
          <p:nvPr>
            <p:ph idx="1"/>
          </p:nvPr>
        </p:nvSpPr>
        <p:spPr/>
        <p:txBody>
          <a:bodyPr/>
          <a:lstStyle/>
          <a:p>
            <a:r>
              <a:rPr lang="de-DE" dirty="0"/>
              <a:t>Diverse TSE Modelle</a:t>
            </a:r>
          </a:p>
          <a:p>
            <a:pPr lvl="1"/>
            <a:r>
              <a:rPr lang="de-DE" dirty="0"/>
              <a:t>Hardware TSE</a:t>
            </a:r>
          </a:p>
          <a:p>
            <a:pPr lvl="1"/>
            <a:r>
              <a:rPr lang="de-DE" dirty="0"/>
              <a:t>Cloud TSE</a:t>
            </a:r>
          </a:p>
          <a:p>
            <a:endParaRPr lang="de-DE" dirty="0"/>
          </a:p>
          <a:p>
            <a:r>
              <a:rPr lang="de-DE" dirty="0"/>
              <a:t>Im Shop des </a:t>
            </a:r>
          </a:p>
          <a:p>
            <a:pPr marL="0" indent="0">
              <a:buNone/>
            </a:pPr>
            <a:r>
              <a:rPr lang="de-DE" dirty="0"/>
              <a:t>fiskaltrust Portals:</a:t>
            </a:r>
          </a:p>
        </p:txBody>
      </p:sp>
      <p:sp>
        <p:nvSpPr>
          <p:cNvPr id="4" name="Footer Placeholder 3">
            <a:extLst>
              <a:ext uri="{FF2B5EF4-FFF2-40B4-BE49-F238E27FC236}">
                <a16:creationId xmlns:a16="http://schemas.microsoft.com/office/drawing/2014/main" id="{47C18DAC-D364-ED4F-BE7B-F0A1A5C8BE2F}"/>
              </a:ext>
            </a:extLst>
          </p:cNvPr>
          <p:cNvSpPr>
            <a:spLocks noGrp="1"/>
          </p:cNvSpPr>
          <p:nvPr>
            <p:ph type="ftr" sz="quarter" idx="3"/>
          </p:nvPr>
        </p:nvSpPr>
        <p:spPr/>
        <p:txBody>
          <a:bodyPr/>
          <a:lstStyle/>
          <a:p>
            <a:r>
              <a:rPr lang="de-AT"/>
              <a:t>fiskaltrust</a:t>
            </a:r>
            <a:endParaRPr lang="de-AT" dirty="0"/>
          </a:p>
        </p:txBody>
      </p:sp>
      <p:pic>
        <p:nvPicPr>
          <p:cNvPr id="5" name="Grafik 1">
            <a:extLst>
              <a:ext uri="{FF2B5EF4-FFF2-40B4-BE49-F238E27FC236}">
                <a16:creationId xmlns:a16="http://schemas.microsoft.com/office/drawing/2014/main" id="{85462DD5-4BD6-764C-B401-9BCF348B8F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2463" y="1906335"/>
            <a:ext cx="6796137" cy="4186991"/>
          </a:xfrm>
          <a:prstGeom prst="rect">
            <a:avLst/>
          </a:prstGeom>
        </p:spPr>
      </p:pic>
    </p:spTree>
    <p:extLst>
      <p:ext uri="{BB962C8B-B14F-4D97-AF65-F5344CB8AC3E}">
        <p14:creationId xmlns:p14="http://schemas.microsoft.com/office/powerpoint/2010/main" val="380160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FF6B-70CE-254C-99F1-6F29FFF78575}"/>
              </a:ext>
            </a:extLst>
          </p:cNvPr>
          <p:cNvSpPr>
            <a:spLocks noGrp="1"/>
          </p:cNvSpPr>
          <p:nvPr>
            <p:ph type="title"/>
          </p:nvPr>
        </p:nvSpPr>
        <p:spPr/>
        <p:txBody>
          <a:bodyPr/>
          <a:lstStyle/>
          <a:p>
            <a:r>
              <a:rPr lang="de-DE" dirty="0"/>
              <a:t>Agenda</a:t>
            </a:r>
          </a:p>
        </p:txBody>
      </p:sp>
      <p:sp>
        <p:nvSpPr>
          <p:cNvPr id="3" name="Content Placeholder 2">
            <a:extLst>
              <a:ext uri="{FF2B5EF4-FFF2-40B4-BE49-F238E27FC236}">
                <a16:creationId xmlns:a16="http://schemas.microsoft.com/office/drawing/2014/main" id="{25CAD99A-4567-324E-A98A-924585FDC040}"/>
              </a:ext>
            </a:extLst>
          </p:cNvPr>
          <p:cNvSpPr>
            <a:spLocks noGrp="1"/>
          </p:cNvSpPr>
          <p:nvPr>
            <p:ph idx="1"/>
          </p:nvPr>
        </p:nvSpPr>
        <p:spPr/>
        <p:txBody>
          <a:bodyPr/>
          <a:lstStyle/>
          <a:p>
            <a:r>
              <a:rPr lang="de-DE" dirty="0"/>
              <a:t>Kurzvorstellung fiskaltrust</a:t>
            </a:r>
          </a:p>
          <a:p>
            <a:r>
              <a:rPr lang="de-DE" dirty="0"/>
              <a:t>Rollen der fiskaltrust Partner</a:t>
            </a:r>
          </a:p>
          <a:p>
            <a:r>
              <a:rPr lang="de-DE" dirty="0"/>
              <a:t>Vertragsverhältnis</a:t>
            </a:r>
          </a:p>
          <a:p>
            <a:r>
              <a:rPr lang="de-DE" dirty="0"/>
              <a:t>fiskaltrust Produkte</a:t>
            </a:r>
          </a:p>
          <a:p>
            <a:r>
              <a:rPr lang="de-DE" dirty="0"/>
              <a:t>Rolloutvorbereitung</a:t>
            </a:r>
          </a:p>
        </p:txBody>
      </p:sp>
      <p:sp>
        <p:nvSpPr>
          <p:cNvPr id="4" name="Footer Placeholder 3">
            <a:extLst>
              <a:ext uri="{FF2B5EF4-FFF2-40B4-BE49-F238E27FC236}">
                <a16:creationId xmlns:a16="http://schemas.microsoft.com/office/drawing/2014/main" id="{5124083B-679E-0841-9ED6-288F09E39B56}"/>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3882881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1A9A9-CD59-DC4C-81BC-31769295D743}"/>
              </a:ext>
            </a:extLst>
          </p:cNvPr>
          <p:cNvSpPr>
            <a:spLocks noGrp="1"/>
          </p:cNvSpPr>
          <p:nvPr>
            <p:ph type="title"/>
          </p:nvPr>
        </p:nvSpPr>
        <p:spPr/>
        <p:txBody>
          <a:bodyPr/>
          <a:lstStyle/>
          <a:p>
            <a:r>
              <a:rPr lang="de-DE" dirty="0"/>
              <a:t>Produkte kaufen und verkaufen</a:t>
            </a:r>
          </a:p>
        </p:txBody>
      </p:sp>
      <p:sp>
        <p:nvSpPr>
          <p:cNvPr id="3" name="Content Placeholder 2">
            <a:extLst>
              <a:ext uri="{FF2B5EF4-FFF2-40B4-BE49-F238E27FC236}">
                <a16:creationId xmlns:a16="http://schemas.microsoft.com/office/drawing/2014/main" id="{FA5C0A86-7ED6-5E43-A3C1-A49F648DED5C}"/>
              </a:ext>
            </a:extLst>
          </p:cNvPr>
          <p:cNvSpPr>
            <a:spLocks noGrp="1"/>
          </p:cNvSpPr>
          <p:nvPr>
            <p:ph idx="1"/>
          </p:nvPr>
        </p:nvSpPr>
        <p:spPr/>
        <p:txBody>
          <a:bodyPr>
            <a:normAutofit lnSpcReduction="10000"/>
          </a:bodyPr>
          <a:lstStyle/>
          <a:p>
            <a:endParaRPr lang="de-DE" dirty="0"/>
          </a:p>
          <a:p>
            <a:r>
              <a:rPr lang="de-DE" dirty="0"/>
              <a:t>direkt im Shop des fiskaltrust.Portal (für kleine Mengen, kein Rabatt)</a:t>
            </a:r>
          </a:p>
          <a:p>
            <a:endParaRPr lang="de-DE" dirty="0"/>
          </a:p>
          <a:p>
            <a:r>
              <a:rPr lang="de-DE" dirty="0"/>
              <a:t>Rahmenvertrag für Rabatte (volume purchase agreement ab 10 Stk.)</a:t>
            </a:r>
          </a:p>
          <a:p>
            <a:pPr lvl="1"/>
            <a:r>
              <a:rPr lang="de-DE" dirty="0"/>
              <a:t>fiskaltrust </a:t>
            </a:r>
            <a:r>
              <a:rPr lang="de-DE" dirty="0" err="1"/>
              <a:t>Sales</a:t>
            </a:r>
            <a:r>
              <a:rPr lang="de-DE" dirty="0"/>
              <a:t> Team kontaktieren</a:t>
            </a:r>
          </a:p>
          <a:p>
            <a:pPr lvl="1"/>
            <a:r>
              <a:rPr lang="de-DE" dirty="0"/>
              <a:t>Unterzeichnung des Rahmenvertrags</a:t>
            </a:r>
          </a:p>
          <a:p>
            <a:pPr lvl="1"/>
            <a:r>
              <a:rPr lang="de-DE" dirty="0"/>
              <a:t>Kreditlimit Freigabe durch fiskaltrust</a:t>
            </a:r>
          </a:p>
          <a:p>
            <a:pPr lvl="1"/>
            <a:r>
              <a:rPr lang="de-DE" dirty="0"/>
              <a:t>Einkaufsplan oder Entitlements</a:t>
            </a:r>
          </a:p>
          <a:p>
            <a:endParaRPr lang="de-DE" dirty="0"/>
          </a:p>
          <a:p>
            <a:endParaRPr lang="de-DE" dirty="0"/>
          </a:p>
        </p:txBody>
      </p:sp>
      <p:sp>
        <p:nvSpPr>
          <p:cNvPr id="4" name="Footer Placeholder 3">
            <a:extLst>
              <a:ext uri="{FF2B5EF4-FFF2-40B4-BE49-F238E27FC236}">
                <a16:creationId xmlns:a16="http://schemas.microsoft.com/office/drawing/2014/main" id="{42A3FA83-A502-0C4D-B699-239B00829486}"/>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206410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BFCB-F98A-8344-9600-E99E57070C67}"/>
              </a:ext>
            </a:extLst>
          </p:cNvPr>
          <p:cNvSpPr>
            <a:spLocks noGrp="1"/>
          </p:cNvSpPr>
          <p:nvPr>
            <p:ph type="title"/>
          </p:nvPr>
        </p:nvSpPr>
        <p:spPr/>
        <p:txBody>
          <a:bodyPr/>
          <a:lstStyle/>
          <a:p>
            <a:r>
              <a:rPr lang="de-DE" dirty="0"/>
              <a:t>Vertriebsmodell</a:t>
            </a:r>
          </a:p>
        </p:txBody>
      </p:sp>
      <p:sp>
        <p:nvSpPr>
          <p:cNvPr id="4" name="Footer Placeholder 3">
            <a:extLst>
              <a:ext uri="{FF2B5EF4-FFF2-40B4-BE49-F238E27FC236}">
                <a16:creationId xmlns:a16="http://schemas.microsoft.com/office/drawing/2014/main" id="{1BCD5DA9-1978-E24A-8180-8D39C8CBE806}"/>
              </a:ext>
            </a:extLst>
          </p:cNvPr>
          <p:cNvSpPr>
            <a:spLocks noGrp="1"/>
          </p:cNvSpPr>
          <p:nvPr>
            <p:ph type="ftr" sz="quarter" idx="3"/>
          </p:nvPr>
        </p:nvSpPr>
        <p:spPr/>
        <p:txBody>
          <a:bodyPr/>
          <a:lstStyle/>
          <a:p>
            <a:r>
              <a:rPr lang="de-AT"/>
              <a:t>fiskaltrust</a:t>
            </a:r>
            <a:endParaRPr lang="de-AT" dirty="0"/>
          </a:p>
        </p:txBody>
      </p:sp>
      <p:pic>
        <p:nvPicPr>
          <p:cNvPr id="5" name="Picture 2" descr="Vertriebsmodell der fiskaltrust.Produkte">
            <a:extLst>
              <a:ext uri="{FF2B5EF4-FFF2-40B4-BE49-F238E27FC236}">
                <a16:creationId xmlns:a16="http://schemas.microsoft.com/office/drawing/2014/main" id="{BB61603D-B90A-C540-9237-D1161750C62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5023" y="1576763"/>
            <a:ext cx="9856141" cy="399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01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AF64B3-15A1-AF43-8EF0-D08CD292148A}"/>
              </a:ext>
            </a:extLst>
          </p:cNvPr>
          <p:cNvSpPr>
            <a:spLocks noGrp="1"/>
          </p:cNvSpPr>
          <p:nvPr>
            <p:ph type="ftr" sz="quarter" idx="3"/>
          </p:nvPr>
        </p:nvSpPr>
        <p:spPr/>
        <p:txBody>
          <a:bodyPr/>
          <a:lstStyle/>
          <a:p>
            <a:r>
              <a:rPr lang="de-AT"/>
              <a:t>fiskaltrust</a:t>
            </a:r>
            <a:endParaRPr lang="de-AT" dirty="0"/>
          </a:p>
        </p:txBody>
      </p:sp>
      <p:pic>
        <p:nvPicPr>
          <p:cNvPr id="5" name="Grafik 5">
            <a:extLst>
              <a:ext uri="{FF2B5EF4-FFF2-40B4-BE49-F238E27FC236}">
                <a16:creationId xmlns:a16="http://schemas.microsoft.com/office/drawing/2014/main" id="{54A32CDB-D5EC-6343-BEA1-44E7B6530526}"/>
              </a:ext>
            </a:extLst>
          </p:cNvPr>
          <p:cNvPicPr>
            <a:picLocks noChangeAspect="1"/>
          </p:cNvPicPr>
          <p:nvPr/>
        </p:nvPicPr>
        <p:blipFill>
          <a:blip r:embed="rId2"/>
          <a:stretch>
            <a:fillRect/>
          </a:stretch>
        </p:blipFill>
        <p:spPr>
          <a:xfrm>
            <a:off x="1219201" y="213476"/>
            <a:ext cx="10972800" cy="6643485"/>
          </a:xfrm>
          <a:prstGeom prst="rect">
            <a:avLst/>
          </a:prstGeom>
        </p:spPr>
      </p:pic>
    </p:spTree>
    <p:extLst>
      <p:ext uri="{BB962C8B-B14F-4D97-AF65-F5344CB8AC3E}">
        <p14:creationId xmlns:p14="http://schemas.microsoft.com/office/powerpoint/2010/main" val="3741136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A8A8-B4B4-1942-AA54-002F925728D6}"/>
              </a:ext>
            </a:extLst>
          </p:cNvPr>
          <p:cNvSpPr>
            <a:spLocks noGrp="1"/>
          </p:cNvSpPr>
          <p:nvPr>
            <p:ph type="title"/>
          </p:nvPr>
        </p:nvSpPr>
        <p:spPr/>
        <p:txBody>
          <a:bodyPr/>
          <a:lstStyle/>
          <a:p>
            <a:r>
              <a:rPr lang="de-DE" dirty="0"/>
              <a:t>Wiederkehrende Marge für KassenHändler</a:t>
            </a:r>
          </a:p>
        </p:txBody>
      </p:sp>
      <p:sp>
        <p:nvSpPr>
          <p:cNvPr id="4" name="Footer Placeholder 3">
            <a:extLst>
              <a:ext uri="{FF2B5EF4-FFF2-40B4-BE49-F238E27FC236}">
                <a16:creationId xmlns:a16="http://schemas.microsoft.com/office/drawing/2014/main" id="{02E3EA38-E6A4-0E41-9A9B-EF3052B74F5E}"/>
              </a:ext>
            </a:extLst>
          </p:cNvPr>
          <p:cNvSpPr>
            <a:spLocks noGrp="1"/>
          </p:cNvSpPr>
          <p:nvPr>
            <p:ph type="ftr" sz="quarter" idx="3"/>
          </p:nvPr>
        </p:nvSpPr>
        <p:spPr/>
        <p:txBody>
          <a:bodyPr/>
          <a:lstStyle/>
          <a:p>
            <a:r>
              <a:rPr lang="de-AT"/>
              <a:t>fiskaltrust</a:t>
            </a:r>
            <a:endParaRPr lang="de-AT" dirty="0"/>
          </a:p>
        </p:txBody>
      </p:sp>
      <p:pic>
        <p:nvPicPr>
          <p:cNvPr id="8" name="Picture 7" descr="A picture containing diagram&#10;&#10;Description automatically generated">
            <a:extLst>
              <a:ext uri="{FF2B5EF4-FFF2-40B4-BE49-F238E27FC236}">
                <a16:creationId xmlns:a16="http://schemas.microsoft.com/office/drawing/2014/main" id="{F9EF1809-8488-8D43-BDC1-9449F33AB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7275"/>
            <a:ext cx="12192000" cy="1543449"/>
          </a:xfrm>
          <a:prstGeom prst="rect">
            <a:avLst/>
          </a:prstGeom>
        </p:spPr>
      </p:pic>
    </p:spTree>
    <p:extLst>
      <p:ext uri="{BB962C8B-B14F-4D97-AF65-F5344CB8AC3E}">
        <p14:creationId xmlns:p14="http://schemas.microsoft.com/office/powerpoint/2010/main" val="3423433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61F1-0838-6245-AC2E-6B6BBB736C3F}"/>
              </a:ext>
            </a:extLst>
          </p:cNvPr>
          <p:cNvSpPr>
            <a:spLocks noGrp="1"/>
          </p:cNvSpPr>
          <p:nvPr>
            <p:ph type="title"/>
          </p:nvPr>
        </p:nvSpPr>
        <p:spPr/>
        <p:txBody>
          <a:bodyPr/>
          <a:lstStyle/>
          <a:p>
            <a:r>
              <a:rPr lang="de-DE" dirty="0"/>
              <a:t>Einladung der KassenBetreiber</a:t>
            </a:r>
          </a:p>
        </p:txBody>
      </p:sp>
      <p:sp>
        <p:nvSpPr>
          <p:cNvPr id="4" name="Footer Placeholder 3">
            <a:extLst>
              <a:ext uri="{FF2B5EF4-FFF2-40B4-BE49-F238E27FC236}">
                <a16:creationId xmlns:a16="http://schemas.microsoft.com/office/drawing/2014/main" id="{9261DF2E-A99F-F342-B473-737672B83B69}"/>
              </a:ext>
            </a:extLst>
          </p:cNvPr>
          <p:cNvSpPr>
            <a:spLocks noGrp="1"/>
          </p:cNvSpPr>
          <p:nvPr>
            <p:ph type="ftr" sz="quarter" idx="3"/>
          </p:nvPr>
        </p:nvSpPr>
        <p:spPr/>
        <p:txBody>
          <a:bodyPr/>
          <a:lstStyle/>
          <a:p>
            <a:r>
              <a:rPr lang="de-AT"/>
              <a:t>fiskaltrust</a:t>
            </a:r>
            <a:endParaRPr lang="de-AT" dirty="0"/>
          </a:p>
        </p:txBody>
      </p:sp>
      <p:graphicFrame>
        <p:nvGraphicFramePr>
          <p:cNvPr id="5" name="Diagramm 8">
            <a:extLst>
              <a:ext uri="{FF2B5EF4-FFF2-40B4-BE49-F238E27FC236}">
                <a16:creationId xmlns:a16="http://schemas.microsoft.com/office/drawing/2014/main" id="{CDAD03FD-2848-A643-AB55-6EE3211C2020}"/>
              </a:ext>
            </a:extLst>
          </p:cNvPr>
          <p:cNvGraphicFramePr>
            <a:graphicFrameLocks/>
          </p:cNvGraphicFramePr>
          <p:nvPr>
            <p:extLst>
              <p:ext uri="{D42A27DB-BD31-4B8C-83A1-F6EECF244321}">
                <p14:modId xmlns:p14="http://schemas.microsoft.com/office/powerpoint/2010/main" val="1153371923"/>
              </p:ext>
            </p:extLst>
          </p:nvPr>
        </p:nvGraphicFramePr>
        <p:xfrm>
          <a:off x="1427018" y="1933330"/>
          <a:ext cx="9337964" cy="3667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81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E5EB-FA1E-4748-A37E-C71262E5CA33}"/>
              </a:ext>
            </a:extLst>
          </p:cNvPr>
          <p:cNvSpPr>
            <a:spLocks noGrp="1"/>
          </p:cNvSpPr>
          <p:nvPr>
            <p:ph type="title"/>
          </p:nvPr>
        </p:nvSpPr>
        <p:spPr/>
        <p:txBody>
          <a:bodyPr/>
          <a:lstStyle/>
          <a:p>
            <a:r>
              <a:rPr lang="de-DE" dirty="0"/>
              <a:t>Auto-Einladung (</a:t>
            </a:r>
            <a:r>
              <a:rPr lang="de-DE" dirty="0" err="1"/>
              <a:t>Opt</a:t>
            </a:r>
            <a:r>
              <a:rPr lang="de-DE" dirty="0"/>
              <a:t>-In)</a:t>
            </a:r>
          </a:p>
        </p:txBody>
      </p:sp>
      <p:sp>
        <p:nvSpPr>
          <p:cNvPr id="3" name="Content Placeholder 2">
            <a:extLst>
              <a:ext uri="{FF2B5EF4-FFF2-40B4-BE49-F238E27FC236}">
                <a16:creationId xmlns:a16="http://schemas.microsoft.com/office/drawing/2014/main" id="{1F2BA62C-7C7A-8D48-9F97-68E9D9BBEA73}"/>
              </a:ext>
            </a:extLst>
          </p:cNvPr>
          <p:cNvSpPr>
            <a:spLocks noGrp="1"/>
          </p:cNvSpPr>
          <p:nvPr>
            <p:ph idx="1"/>
          </p:nvPr>
        </p:nvSpPr>
        <p:spPr/>
        <p:txBody>
          <a:bodyPr>
            <a:normAutofit lnSpcReduction="10000"/>
          </a:bodyPr>
          <a:lstStyle/>
          <a:p>
            <a:endParaRPr lang="de-DE" dirty="0"/>
          </a:p>
          <a:p>
            <a:r>
              <a:rPr lang="de-DE" dirty="0"/>
              <a:t>Ermöglicht Händlern für Ihre Betreiber die Nutzungsvereinbarung zu unterzeichnen</a:t>
            </a:r>
          </a:p>
          <a:p>
            <a:endParaRPr lang="de-DE" dirty="0"/>
          </a:p>
          <a:p>
            <a:r>
              <a:rPr lang="de-DE" dirty="0"/>
              <a:t>Aktivierung erfolgt durch Händler im Portal – </a:t>
            </a:r>
            <a:r>
              <a:rPr lang="de-DE" dirty="0" err="1"/>
              <a:t>Opt</a:t>
            </a:r>
            <a:r>
              <a:rPr lang="de-DE" dirty="0"/>
              <a:t>-In-Vertrag</a:t>
            </a:r>
          </a:p>
          <a:p>
            <a:endParaRPr lang="de-DE" dirty="0"/>
          </a:p>
          <a:p>
            <a:r>
              <a:rPr lang="de-DE" dirty="0"/>
              <a:t>Händler kann danach ohne Zutun des Betreibers weitere Schritte für den Betreiber vornehmen </a:t>
            </a:r>
          </a:p>
        </p:txBody>
      </p:sp>
      <p:sp>
        <p:nvSpPr>
          <p:cNvPr id="4" name="Footer Placeholder 3">
            <a:extLst>
              <a:ext uri="{FF2B5EF4-FFF2-40B4-BE49-F238E27FC236}">
                <a16:creationId xmlns:a16="http://schemas.microsoft.com/office/drawing/2014/main" id="{AAAD23EC-ECC3-8D45-83DE-CF02FD289510}"/>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4185401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8788-516C-1C49-8348-259A5A4235E1}"/>
              </a:ext>
            </a:extLst>
          </p:cNvPr>
          <p:cNvSpPr>
            <a:spLocks noGrp="1"/>
          </p:cNvSpPr>
          <p:nvPr>
            <p:ph type="title"/>
          </p:nvPr>
        </p:nvSpPr>
        <p:spPr/>
        <p:txBody>
          <a:bodyPr/>
          <a:lstStyle/>
          <a:p>
            <a:r>
              <a:rPr lang="de-DE" dirty="0"/>
              <a:t>Rollout Vorbereitung</a:t>
            </a:r>
          </a:p>
        </p:txBody>
      </p:sp>
      <p:pic>
        <p:nvPicPr>
          <p:cNvPr id="6" name="Content Placeholder 5" descr="Graphical user interface&#10;&#10;Description automatically generated">
            <a:extLst>
              <a:ext uri="{FF2B5EF4-FFF2-40B4-BE49-F238E27FC236}">
                <a16:creationId xmlns:a16="http://schemas.microsoft.com/office/drawing/2014/main" id="{B6B87B01-4263-424E-BCE1-00EDEC3B42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5503" y="1097234"/>
            <a:ext cx="8246279" cy="5118948"/>
          </a:xfrm>
        </p:spPr>
      </p:pic>
      <p:sp>
        <p:nvSpPr>
          <p:cNvPr id="4" name="Footer Placeholder 3">
            <a:extLst>
              <a:ext uri="{FF2B5EF4-FFF2-40B4-BE49-F238E27FC236}">
                <a16:creationId xmlns:a16="http://schemas.microsoft.com/office/drawing/2014/main" id="{3175B034-5679-074E-9608-59098F79A4AC}"/>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1522554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F904-209D-2B4E-976B-E6E27ACA8C21}"/>
              </a:ext>
            </a:extLst>
          </p:cNvPr>
          <p:cNvSpPr>
            <a:spLocks noGrp="1"/>
          </p:cNvSpPr>
          <p:nvPr>
            <p:ph type="title"/>
          </p:nvPr>
        </p:nvSpPr>
        <p:spPr/>
        <p:txBody>
          <a:bodyPr/>
          <a:lstStyle/>
          <a:p>
            <a:r>
              <a:rPr lang="de-DE" dirty="0"/>
              <a:t>Nächste Schritte</a:t>
            </a:r>
          </a:p>
        </p:txBody>
      </p:sp>
      <p:sp>
        <p:nvSpPr>
          <p:cNvPr id="3" name="Content Placeholder 2">
            <a:extLst>
              <a:ext uri="{FF2B5EF4-FFF2-40B4-BE49-F238E27FC236}">
                <a16:creationId xmlns:a16="http://schemas.microsoft.com/office/drawing/2014/main" id="{8BAC1905-8109-614E-9C5C-602FC02C9EA4}"/>
              </a:ext>
            </a:extLst>
          </p:cNvPr>
          <p:cNvSpPr>
            <a:spLocks noGrp="1"/>
          </p:cNvSpPr>
          <p:nvPr>
            <p:ph idx="1"/>
          </p:nvPr>
        </p:nvSpPr>
        <p:spPr/>
        <p:txBody>
          <a:bodyPr/>
          <a:lstStyle/>
          <a:p>
            <a:r>
              <a:rPr lang="de-DE" dirty="0">
                <a:hlinkClick r:id="rId2"/>
              </a:rPr>
              <a:t>Get Started für Kassenhändler</a:t>
            </a:r>
            <a:endParaRPr lang="de-DE" dirty="0"/>
          </a:p>
          <a:p>
            <a:r>
              <a:rPr lang="de-DE" dirty="0">
                <a:hlinkClick r:id="rId3"/>
              </a:rPr>
              <a:t>Rolloutdokumentation</a:t>
            </a:r>
            <a:endParaRPr lang="de-DE" dirty="0"/>
          </a:p>
          <a:p>
            <a:r>
              <a:rPr lang="de-DE" u="sng" dirty="0">
                <a:hlinkClick r:id="rId4"/>
              </a:rPr>
              <a:t>Händlerpreisliste</a:t>
            </a:r>
            <a:endParaRPr lang="de-DE" dirty="0"/>
          </a:p>
          <a:p>
            <a:endParaRPr lang="de-DE" dirty="0"/>
          </a:p>
          <a:p>
            <a:endParaRPr lang="de-DE" dirty="0"/>
          </a:p>
        </p:txBody>
      </p:sp>
      <p:sp>
        <p:nvSpPr>
          <p:cNvPr id="4" name="Footer Placeholder 3">
            <a:extLst>
              <a:ext uri="{FF2B5EF4-FFF2-40B4-BE49-F238E27FC236}">
                <a16:creationId xmlns:a16="http://schemas.microsoft.com/office/drawing/2014/main" id="{A4DAC984-1EBE-9C47-A539-2F8B10C735B6}"/>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1493106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02BF-6474-1944-80E6-0A4374D5149D}"/>
              </a:ext>
            </a:extLst>
          </p:cNvPr>
          <p:cNvSpPr>
            <a:spLocks noGrp="1"/>
          </p:cNvSpPr>
          <p:nvPr>
            <p:ph type="title"/>
          </p:nvPr>
        </p:nvSpPr>
        <p:spPr/>
        <p:txBody>
          <a:bodyPr/>
          <a:lstStyle/>
          <a:p>
            <a:r>
              <a:rPr lang="de-DE" dirty="0"/>
              <a:t>Kontakt</a:t>
            </a:r>
          </a:p>
        </p:txBody>
      </p:sp>
      <p:sp>
        <p:nvSpPr>
          <p:cNvPr id="4" name="Footer Placeholder 3">
            <a:extLst>
              <a:ext uri="{FF2B5EF4-FFF2-40B4-BE49-F238E27FC236}">
                <a16:creationId xmlns:a16="http://schemas.microsoft.com/office/drawing/2014/main" id="{53E7EA09-F37F-8A47-8223-4C0346F37BFD}"/>
              </a:ext>
            </a:extLst>
          </p:cNvPr>
          <p:cNvSpPr>
            <a:spLocks noGrp="1"/>
          </p:cNvSpPr>
          <p:nvPr>
            <p:ph type="ftr" sz="quarter" idx="3"/>
          </p:nvPr>
        </p:nvSpPr>
        <p:spPr>
          <a:xfrm>
            <a:off x="564800" y="6515849"/>
            <a:ext cx="11454224" cy="226703"/>
          </a:xfrm>
        </p:spPr>
        <p:txBody>
          <a:bodyPr/>
          <a:lstStyle/>
          <a:p>
            <a:r>
              <a:rPr lang="de-AT"/>
              <a:t>fiskaltrust</a:t>
            </a:r>
            <a:endParaRPr lang="de-AT" dirty="0"/>
          </a:p>
        </p:txBody>
      </p:sp>
      <p:sp>
        <p:nvSpPr>
          <p:cNvPr id="7" name="Untertitel 2">
            <a:extLst>
              <a:ext uri="{FF2B5EF4-FFF2-40B4-BE49-F238E27FC236}">
                <a16:creationId xmlns:a16="http://schemas.microsoft.com/office/drawing/2014/main" id="{07420733-B79F-3648-B8D0-E2C2F673FC0D}"/>
              </a:ext>
            </a:extLst>
          </p:cNvPr>
          <p:cNvSpPr txBox="1">
            <a:spLocks/>
          </p:cNvSpPr>
          <p:nvPr/>
        </p:nvSpPr>
        <p:spPr>
          <a:xfrm>
            <a:off x="509765" y="1234832"/>
            <a:ext cx="1861066" cy="10904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50000"/>
                    <a:lumOff val="50000"/>
                  </a:schemeClr>
                </a:solidFill>
                <a:latin typeface="Roboto Slab" pitchFamily="2" charset="0"/>
                <a:ea typeface="Roboto Slab"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50000"/>
                    <a:lumOff val="50000"/>
                  </a:schemeClr>
                </a:solidFill>
                <a:latin typeface="Roboto Slab" pitchFamily="2" charset="0"/>
                <a:ea typeface="Roboto Slab"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Roboto Slab" pitchFamily="2" charset="0"/>
                <a:ea typeface="Roboto Slab"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6000" b="1" i="0" u="none" strike="noStrike" kern="1200" cap="none" spc="0" normalizeH="0" baseline="0" noProof="0">
                <a:ln>
                  <a:noFill/>
                </a:ln>
                <a:solidFill>
                  <a:srgbClr val="00A7CE">
                    <a:alpha val="40000"/>
                  </a:srgbClr>
                </a:solidFill>
                <a:effectLst/>
                <a:uLnTx/>
                <a:uFillTx/>
                <a:latin typeface="Roboto Slab" pitchFamily="2" charset="0"/>
                <a:ea typeface="Roboto Slab" pitchFamily="2" charset="0"/>
                <a:cs typeface="+mn-cs"/>
              </a:rPr>
              <a:t>.de</a:t>
            </a:r>
            <a:endParaRPr kumimoji="0" lang="de-DE" sz="6000" b="1" i="0" u="none" strike="noStrike" kern="1200" cap="none" spc="0" normalizeH="0" baseline="0" noProof="0">
              <a:ln>
                <a:noFill/>
              </a:ln>
              <a:solidFill>
                <a:srgbClr val="00A7CE">
                  <a:alpha val="40000"/>
                </a:srgbClr>
              </a:solidFill>
              <a:effectLst/>
              <a:uLnTx/>
              <a:uFillTx/>
            </a:endParaRPr>
          </a:p>
        </p:txBody>
      </p:sp>
      <p:sp>
        <p:nvSpPr>
          <p:cNvPr id="8" name="Untertitel 2">
            <a:extLst>
              <a:ext uri="{FF2B5EF4-FFF2-40B4-BE49-F238E27FC236}">
                <a16:creationId xmlns:a16="http://schemas.microsoft.com/office/drawing/2014/main" id="{A99D249D-C562-064B-8BBD-F975219E5E4B}"/>
              </a:ext>
            </a:extLst>
          </p:cNvPr>
          <p:cNvSpPr txBox="1">
            <a:spLocks/>
          </p:cNvSpPr>
          <p:nvPr/>
        </p:nvSpPr>
        <p:spPr>
          <a:xfrm>
            <a:off x="428184" y="2187617"/>
            <a:ext cx="3662776" cy="33494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50000"/>
                    <a:lumOff val="50000"/>
                  </a:schemeClr>
                </a:solidFill>
                <a:latin typeface="Roboto Slab" pitchFamily="2" charset="0"/>
                <a:ea typeface="Roboto Slab"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50000"/>
                    <a:lumOff val="50000"/>
                  </a:schemeClr>
                </a:solidFill>
                <a:latin typeface="Roboto Slab" pitchFamily="2" charset="0"/>
                <a:ea typeface="Roboto Slab"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Roboto Slab" pitchFamily="2" charset="0"/>
                <a:ea typeface="Roboto Slab"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de-DE" sz="2000" dirty="0"/>
              <a:t>fiskaltrust </a:t>
            </a:r>
            <a:r>
              <a:rPr lang="de-DE" sz="2000" dirty="0" err="1"/>
              <a:t>gmbh</a:t>
            </a:r>
            <a:endParaRPr lang="de-DE" sz="2000" dirty="0"/>
          </a:p>
          <a:p>
            <a:pPr>
              <a:defRPr/>
            </a:pPr>
            <a:r>
              <a:rPr lang="de-DE" sz="2000" dirty="0" err="1">
                <a:solidFill>
                  <a:srgbClr val="00A7CE"/>
                </a:solidFill>
              </a:rPr>
              <a:t>www.fiskaltrust.de</a:t>
            </a:r>
            <a:endParaRPr lang="de-DE" sz="2000" dirty="0">
              <a:solidFill>
                <a:srgbClr val="00A7CE"/>
              </a:solidFill>
            </a:endParaRPr>
          </a:p>
          <a:p>
            <a:pPr lvl="0"/>
            <a:r>
              <a:rPr lang="de-DE" sz="2000" dirty="0">
                <a:solidFill>
                  <a:schemeClr val="bg2">
                    <a:lumMod val="50000"/>
                  </a:schemeClr>
                </a:solidFill>
              </a:rPr>
              <a:t>        Berlin</a:t>
            </a:r>
          </a:p>
          <a:p>
            <a:pPr lvl="0"/>
            <a:r>
              <a:rPr lang="de-DE" sz="2000" dirty="0">
                <a:solidFill>
                  <a:schemeClr val="bg2">
                    <a:lumMod val="50000"/>
                  </a:schemeClr>
                </a:solidFill>
              </a:rPr>
              <a:t>        Düsseldorf</a:t>
            </a:r>
          </a:p>
          <a:p>
            <a:pPr lvl="0"/>
            <a:endParaRPr lang="de-DE" sz="2000" dirty="0">
              <a:solidFill>
                <a:schemeClr val="bg2">
                  <a:lumMod val="50000"/>
                </a:schemeClr>
              </a:solidFill>
            </a:endParaRPr>
          </a:p>
          <a:p>
            <a:pPr lvl="0"/>
            <a:endParaRPr lang="de-DE" sz="2000" dirty="0">
              <a:solidFill>
                <a:schemeClr val="bg2">
                  <a:lumMod val="50000"/>
                </a:schemeClr>
              </a:solidFill>
            </a:endParaRPr>
          </a:p>
          <a:p>
            <a:pPr lvl="0"/>
            <a:r>
              <a:rPr lang="de-DE" sz="2000" dirty="0">
                <a:solidFill>
                  <a:schemeClr val="bg2">
                    <a:lumMod val="50000"/>
                  </a:schemeClr>
                </a:solidFill>
              </a:rPr>
              <a:t>        </a:t>
            </a:r>
            <a:r>
              <a:rPr lang="de-DE" sz="2000" dirty="0" err="1">
                <a:solidFill>
                  <a:schemeClr val="bg2">
                    <a:lumMod val="50000"/>
                  </a:schemeClr>
                </a:solidFill>
              </a:rPr>
              <a:t>info@fiskaltrust.de</a:t>
            </a:r>
            <a:endParaRPr lang="de-DE" sz="2000" dirty="0">
              <a:solidFill>
                <a:schemeClr val="bg2">
                  <a:lumMod val="50000"/>
                </a:schemeClr>
              </a:solidFill>
            </a:endParaRPr>
          </a:p>
          <a:p>
            <a:r>
              <a:rPr lang="de-DE" sz="2000" dirty="0">
                <a:solidFill>
                  <a:schemeClr val="bg2">
                    <a:lumMod val="50000"/>
                  </a:schemeClr>
                </a:solidFill>
              </a:rPr>
              <a:t>        +49 211 54013 432</a:t>
            </a:r>
          </a:p>
          <a:p>
            <a:endParaRPr lang="de-DE" sz="2000" dirty="0">
              <a:solidFill>
                <a:srgbClr val="00A7CE"/>
              </a:solidFill>
            </a:endParaRPr>
          </a:p>
        </p:txBody>
      </p:sp>
      <p:cxnSp>
        <p:nvCxnSpPr>
          <p:cNvPr id="9" name="Gerader Verbinder 7">
            <a:extLst>
              <a:ext uri="{FF2B5EF4-FFF2-40B4-BE49-F238E27FC236}">
                <a16:creationId xmlns:a16="http://schemas.microsoft.com/office/drawing/2014/main" id="{FBFC81F9-2AE5-4D47-9F59-09984F3F5DB3}"/>
              </a:ext>
            </a:extLst>
          </p:cNvPr>
          <p:cNvCxnSpPr>
            <a:cxnSpLocks/>
          </p:cNvCxnSpPr>
          <p:nvPr/>
        </p:nvCxnSpPr>
        <p:spPr>
          <a:xfrm>
            <a:off x="428184" y="1143333"/>
            <a:ext cx="0" cy="4320000"/>
          </a:xfrm>
          <a:prstGeom prst="line">
            <a:avLst/>
          </a:prstGeom>
          <a:ln w="28575">
            <a:solidFill>
              <a:srgbClr val="00A7CE"/>
            </a:solidFill>
          </a:ln>
        </p:spPr>
        <p:style>
          <a:lnRef idx="1">
            <a:schemeClr val="accent1"/>
          </a:lnRef>
          <a:fillRef idx="0">
            <a:schemeClr val="accent1"/>
          </a:fillRef>
          <a:effectRef idx="0">
            <a:schemeClr val="accent1"/>
          </a:effectRef>
          <a:fontRef idx="minor">
            <a:schemeClr val="tx1"/>
          </a:fontRef>
        </p:style>
      </p:cxnSp>
      <p:cxnSp>
        <p:nvCxnSpPr>
          <p:cNvPr id="10" name="Gerader Verbinder 8">
            <a:extLst>
              <a:ext uri="{FF2B5EF4-FFF2-40B4-BE49-F238E27FC236}">
                <a16:creationId xmlns:a16="http://schemas.microsoft.com/office/drawing/2014/main" id="{D7DD79B1-D9E1-4E41-A6BB-B2A3AD8A4310}"/>
              </a:ext>
            </a:extLst>
          </p:cNvPr>
          <p:cNvCxnSpPr>
            <a:cxnSpLocks/>
          </p:cNvCxnSpPr>
          <p:nvPr/>
        </p:nvCxnSpPr>
        <p:spPr>
          <a:xfrm>
            <a:off x="4085403" y="1143333"/>
            <a:ext cx="0" cy="4320000"/>
          </a:xfrm>
          <a:prstGeom prst="line">
            <a:avLst/>
          </a:prstGeom>
          <a:ln w="28575">
            <a:solidFill>
              <a:srgbClr val="00A7CE"/>
            </a:solidFill>
          </a:ln>
        </p:spPr>
        <p:style>
          <a:lnRef idx="1">
            <a:schemeClr val="accent1"/>
          </a:lnRef>
          <a:fillRef idx="0">
            <a:schemeClr val="accent1"/>
          </a:fillRef>
          <a:effectRef idx="0">
            <a:schemeClr val="accent1"/>
          </a:effectRef>
          <a:fontRef idx="minor">
            <a:schemeClr val="tx1"/>
          </a:fontRef>
        </p:style>
      </p:cxnSp>
      <p:cxnSp>
        <p:nvCxnSpPr>
          <p:cNvPr id="11" name="Gerader Verbinder 9">
            <a:extLst>
              <a:ext uri="{FF2B5EF4-FFF2-40B4-BE49-F238E27FC236}">
                <a16:creationId xmlns:a16="http://schemas.microsoft.com/office/drawing/2014/main" id="{C8616F74-4B89-5A4F-B5A1-F34ABBE2C312}"/>
              </a:ext>
            </a:extLst>
          </p:cNvPr>
          <p:cNvCxnSpPr>
            <a:cxnSpLocks/>
          </p:cNvCxnSpPr>
          <p:nvPr/>
        </p:nvCxnSpPr>
        <p:spPr>
          <a:xfrm>
            <a:off x="7742622" y="1143333"/>
            <a:ext cx="0" cy="4320000"/>
          </a:xfrm>
          <a:prstGeom prst="line">
            <a:avLst/>
          </a:prstGeom>
          <a:ln w="28575">
            <a:solidFill>
              <a:srgbClr val="00A7CE"/>
            </a:solidFill>
          </a:ln>
        </p:spPr>
        <p:style>
          <a:lnRef idx="1">
            <a:schemeClr val="accent1"/>
          </a:lnRef>
          <a:fillRef idx="0">
            <a:schemeClr val="accent1"/>
          </a:fillRef>
          <a:effectRef idx="0">
            <a:schemeClr val="accent1"/>
          </a:effectRef>
          <a:fontRef idx="minor">
            <a:schemeClr val="tx1"/>
          </a:fontRef>
        </p:style>
      </p:cxnSp>
      <p:pic>
        <p:nvPicPr>
          <p:cNvPr id="12" name="Picture 4" descr="Flagge Deutschland">
            <a:extLst>
              <a:ext uri="{FF2B5EF4-FFF2-40B4-BE49-F238E27FC236}">
                <a16:creationId xmlns:a16="http://schemas.microsoft.com/office/drawing/2014/main" id="{A01A5BB9-CD08-B44E-B0B5-CB791119B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6" y="1328453"/>
            <a:ext cx="974994" cy="609371"/>
          </a:xfrm>
          <a:prstGeom prst="rect">
            <a:avLst/>
          </a:prstGeom>
          <a:noFill/>
          <a:extLst>
            <a:ext uri="{909E8E84-426E-40DD-AFC4-6F175D3DCCD1}">
              <a14:hiddenFill xmlns:a14="http://schemas.microsoft.com/office/drawing/2010/main">
                <a:solidFill>
                  <a:srgbClr val="FFFFFF"/>
                </a:solidFill>
              </a14:hiddenFill>
            </a:ext>
          </a:extLst>
        </p:spPr>
      </p:pic>
      <p:sp>
        <p:nvSpPr>
          <p:cNvPr id="13" name="Untertitel 2">
            <a:extLst>
              <a:ext uri="{FF2B5EF4-FFF2-40B4-BE49-F238E27FC236}">
                <a16:creationId xmlns:a16="http://schemas.microsoft.com/office/drawing/2014/main" id="{18235887-404E-954C-A294-B981071058CC}"/>
              </a:ext>
            </a:extLst>
          </p:cNvPr>
          <p:cNvSpPr txBox="1">
            <a:spLocks/>
          </p:cNvSpPr>
          <p:nvPr/>
        </p:nvSpPr>
        <p:spPr>
          <a:xfrm>
            <a:off x="7787876" y="1228815"/>
            <a:ext cx="1239593" cy="10904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50000"/>
                    <a:lumOff val="50000"/>
                  </a:schemeClr>
                </a:solidFill>
                <a:latin typeface="Roboto Slab" pitchFamily="2" charset="0"/>
                <a:ea typeface="Roboto Slab"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50000"/>
                    <a:lumOff val="50000"/>
                  </a:schemeClr>
                </a:solidFill>
                <a:latin typeface="Roboto Slab" pitchFamily="2" charset="0"/>
                <a:ea typeface="Roboto Slab"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Roboto Slab" pitchFamily="2" charset="0"/>
                <a:ea typeface="Roboto Slab"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6000" b="1" i="0" u="none" strike="noStrike" kern="1200" cap="none" spc="0" normalizeH="0" baseline="0" noProof="0">
                <a:ln>
                  <a:noFill/>
                </a:ln>
                <a:solidFill>
                  <a:srgbClr val="00A7CE">
                    <a:alpha val="40000"/>
                  </a:srgbClr>
                </a:solidFill>
                <a:effectLst/>
                <a:uLnTx/>
                <a:uFillTx/>
                <a:latin typeface="Roboto Slab" pitchFamily="2" charset="0"/>
                <a:ea typeface="Roboto Slab" pitchFamily="2" charset="0"/>
                <a:cs typeface="+mn-cs"/>
              </a:rPr>
              <a:t>.</a:t>
            </a:r>
            <a:r>
              <a:rPr lang="de-DE" sz="6000" b="1" err="1">
                <a:solidFill>
                  <a:srgbClr val="00A7CE">
                    <a:alpha val="40000"/>
                  </a:srgbClr>
                </a:solidFill>
              </a:rPr>
              <a:t>fr</a:t>
            </a:r>
            <a:endParaRPr kumimoji="0" lang="de-DE" sz="6000" b="1" i="0" u="none" strike="noStrike" kern="1200" cap="none" spc="0" normalizeH="0" baseline="0" noProof="0">
              <a:ln>
                <a:noFill/>
              </a:ln>
              <a:solidFill>
                <a:srgbClr val="00A7CE">
                  <a:alpha val="40000"/>
                </a:srgbClr>
              </a:solidFill>
              <a:effectLst/>
              <a:uLnTx/>
              <a:uFillTx/>
            </a:endParaRPr>
          </a:p>
        </p:txBody>
      </p:sp>
      <p:sp>
        <p:nvSpPr>
          <p:cNvPr id="14" name="Untertitel 2">
            <a:extLst>
              <a:ext uri="{FF2B5EF4-FFF2-40B4-BE49-F238E27FC236}">
                <a16:creationId xmlns:a16="http://schemas.microsoft.com/office/drawing/2014/main" id="{F4064858-E0A8-B845-969C-4DA8945B4956}"/>
              </a:ext>
            </a:extLst>
          </p:cNvPr>
          <p:cNvSpPr txBox="1">
            <a:spLocks/>
          </p:cNvSpPr>
          <p:nvPr/>
        </p:nvSpPr>
        <p:spPr>
          <a:xfrm>
            <a:off x="7797113" y="2180975"/>
            <a:ext cx="3351720" cy="33560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50000"/>
                    <a:lumOff val="50000"/>
                  </a:schemeClr>
                </a:solidFill>
                <a:latin typeface="Roboto Slab" pitchFamily="2" charset="0"/>
                <a:ea typeface="Roboto Slab"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50000"/>
                    <a:lumOff val="50000"/>
                  </a:schemeClr>
                </a:solidFill>
                <a:latin typeface="Roboto Slab" pitchFamily="2" charset="0"/>
                <a:ea typeface="Roboto Slab"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Roboto Slab" pitchFamily="2" charset="0"/>
                <a:ea typeface="Roboto Slab"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2000"/>
              <a:t>fiskaltrust SAS</a:t>
            </a:r>
          </a:p>
          <a:p>
            <a:r>
              <a:rPr lang="de-DE" sz="2000">
                <a:solidFill>
                  <a:srgbClr val="00A7CE"/>
                </a:solidFill>
              </a:rPr>
              <a:t>www.fiskaltrust.fr</a:t>
            </a:r>
          </a:p>
          <a:p>
            <a:pPr lvl="0"/>
            <a:r>
              <a:rPr lang="de-DE" sz="2000" b="1">
                <a:solidFill>
                  <a:schemeClr val="bg2">
                    <a:lumMod val="50000"/>
                  </a:schemeClr>
                </a:solidFill>
                <a:latin typeface="Roboto Slab light" pitchFamily="2" charset="0"/>
                <a:ea typeface="Roboto Slab light" pitchFamily="2" charset="0"/>
              </a:rPr>
              <a:t>        Paris</a:t>
            </a:r>
            <a:endParaRPr kumimoji="0" lang="de-DE" sz="2000" b="1" i="0" u="none" strike="noStrike" kern="1200" cap="none" spc="0" normalizeH="0" baseline="0" noProof="0">
              <a:ln>
                <a:noFill/>
              </a:ln>
              <a:solidFill>
                <a:schemeClr val="bg2">
                  <a:lumMod val="50000"/>
                </a:schemeClr>
              </a:solidFill>
              <a:effectLst/>
              <a:uLnTx/>
              <a:uFillTx/>
              <a:latin typeface="Roboto Slab light" pitchFamily="2" charset="0"/>
              <a:ea typeface="Roboto Slab light" pitchFamily="2" charset="0"/>
            </a:endParaRPr>
          </a:p>
          <a:p>
            <a:pPr lvl="0"/>
            <a:endParaRPr lang="de-DE" sz="2000">
              <a:solidFill>
                <a:schemeClr val="bg2">
                  <a:lumMod val="50000"/>
                </a:schemeClr>
              </a:solidFill>
            </a:endParaRPr>
          </a:p>
          <a:p>
            <a:pPr lvl="0"/>
            <a:endParaRPr lang="de-DE" sz="2000">
              <a:solidFill>
                <a:schemeClr val="bg2">
                  <a:lumMod val="50000"/>
                </a:schemeClr>
              </a:solidFill>
            </a:endParaRPr>
          </a:p>
          <a:p>
            <a:pPr lvl="0"/>
            <a:endParaRPr lang="de-DE" sz="2000">
              <a:solidFill>
                <a:schemeClr val="bg2">
                  <a:lumMod val="50000"/>
                </a:schemeClr>
              </a:solidFill>
            </a:endParaRPr>
          </a:p>
          <a:p>
            <a:pPr lvl="0"/>
            <a:r>
              <a:rPr lang="de-DE" sz="2000">
                <a:solidFill>
                  <a:schemeClr val="bg2">
                    <a:lumMod val="50000"/>
                  </a:schemeClr>
                </a:solidFill>
              </a:rPr>
              <a:t>        contact@fiskaltrust.fr</a:t>
            </a:r>
          </a:p>
          <a:p>
            <a:pPr lvl="0"/>
            <a:r>
              <a:rPr lang="de-DE" sz="2000">
                <a:solidFill>
                  <a:schemeClr val="bg2">
                    <a:lumMod val="50000"/>
                  </a:schemeClr>
                </a:solidFill>
              </a:rPr>
              <a:t>        +33 1 70 99 53 53</a:t>
            </a:r>
            <a:endParaRPr kumimoji="0" lang="de-DE" sz="2000" b="0" i="0" u="none" strike="noStrike" kern="1200" cap="none" spc="0" normalizeH="0" baseline="0" noProof="0">
              <a:ln>
                <a:noFill/>
              </a:ln>
              <a:solidFill>
                <a:schemeClr val="bg2">
                  <a:lumMod val="50000"/>
                </a:schemeClr>
              </a:solidFill>
              <a:effectLst/>
              <a:uLnTx/>
              <a:uFillTx/>
            </a:endParaRPr>
          </a:p>
        </p:txBody>
      </p:sp>
      <p:pic>
        <p:nvPicPr>
          <p:cNvPr id="15" name="Picture 2" descr="Flagge Frankreich">
            <a:extLst>
              <a:ext uri="{FF2B5EF4-FFF2-40B4-BE49-F238E27FC236}">
                <a16:creationId xmlns:a16="http://schemas.microsoft.com/office/drawing/2014/main" id="{E229E9DC-E3A2-3642-9AB7-826E88983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8364" y="1329424"/>
            <a:ext cx="973442" cy="608400"/>
          </a:xfrm>
          <a:prstGeom prst="rect">
            <a:avLst/>
          </a:prstGeom>
          <a:noFill/>
          <a:extLst>
            <a:ext uri="{909E8E84-426E-40DD-AFC4-6F175D3DCCD1}">
              <a14:hiddenFill xmlns:a14="http://schemas.microsoft.com/office/drawing/2010/main">
                <a:solidFill>
                  <a:srgbClr val="FFFFFF"/>
                </a:solidFill>
              </a14:hiddenFill>
            </a:ext>
          </a:extLst>
        </p:spPr>
      </p:pic>
      <p:sp>
        <p:nvSpPr>
          <p:cNvPr id="16" name="Untertitel 2">
            <a:extLst>
              <a:ext uri="{FF2B5EF4-FFF2-40B4-BE49-F238E27FC236}">
                <a16:creationId xmlns:a16="http://schemas.microsoft.com/office/drawing/2014/main" id="{32D54534-0E3B-C949-B93C-5717346C491B}"/>
              </a:ext>
            </a:extLst>
          </p:cNvPr>
          <p:cNvSpPr txBox="1">
            <a:spLocks/>
          </p:cNvSpPr>
          <p:nvPr/>
        </p:nvSpPr>
        <p:spPr>
          <a:xfrm>
            <a:off x="4136213" y="1246653"/>
            <a:ext cx="1408266" cy="10904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50000"/>
                    <a:lumOff val="50000"/>
                  </a:schemeClr>
                </a:solidFill>
                <a:latin typeface="Roboto Slab" pitchFamily="2" charset="0"/>
                <a:ea typeface="Roboto Slab"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50000"/>
                    <a:lumOff val="50000"/>
                  </a:schemeClr>
                </a:solidFill>
                <a:latin typeface="Roboto Slab" pitchFamily="2" charset="0"/>
                <a:ea typeface="Roboto Slab"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Roboto Slab" pitchFamily="2" charset="0"/>
                <a:ea typeface="Roboto Slab"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6000" b="1" i="0" u="none" strike="noStrike" kern="1200" cap="none" spc="0" normalizeH="0" baseline="0" noProof="0">
                <a:ln>
                  <a:noFill/>
                </a:ln>
                <a:solidFill>
                  <a:srgbClr val="00A7CE">
                    <a:alpha val="40000"/>
                  </a:srgbClr>
                </a:solidFill>
                <a:effectLst/>
                <a:uLnTx/>
                <a:uFillTx/>
                <a:latin typeface="Roboto Slab" pitchFamily="2" charset="0"/>
                <a:ea typeface="Roboto Slab" pitchFamily="2" charset="0"/>
                <a:cs typeface="+mn-cs"/>
              </a:rPr>
              <a:t>.at</a:t>
            </a:r>
            <a:endParaRPr kumimoji="0" lang="de-DE" sz="6000" b="1" i="0" u="none" strike="noStrike" kern="1200" cap="none" spc="0" normalizeH="0" baseline="0" noProof="0">
              <a:ln>
                <a:noFill/>
              </a:ln>
              <a:solidFill>
                <a:srgbClr val="00A7CE">
                  <a:alpha val="40000"/>
                </a:srgbClr>
              </a:solidFill>
              <a:effectLst/>
              <a:uLnTx/>
              <a:uFillTx/>
            </a:endParaRPr>
          </a:p>
        </p:txBody>
      </p:sp>
      <p:sp>
        <p:nvSpPr>
          <p:cNvPr id="17" name="Untertitel 2">
            <a:extLst>
              <a:ext uri="{FF2B5EF4-FFF2-40B4-BE49-F238E27FC236}">
                <a16:creationId xmlns:a16="http://schemas.microsoft.com/office/drawing/2014/main" id="{7B0124DF-236A-B147-BE55-7076E1B44C08}"/>
              </a:ext>
            </a:extLst>
          </p:cNvPr>
          <p:cNvSpPr txBox="1">
            <a:spLocks/>
          </p:cNvSpPr>
          <p:nvPr/>
        </p:nvSpPr>
        <p:spPr>
          <a:xfrm>
            <a:off x="4084340" y="2182301"/>
            <a:ext cx="3598298" cy="335471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50000"/>
                    <a:lumOff val="50000"/>
                  </a:schemeClr>
                </a:solidFill>
                <a:latin typeface="Roboto Slab" pitchFamily="2" charset="0"/>
                <a:ea typeface="Roboto Slab" pitchFamily="2"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50000"/>
                    <a:lumOff val="50000"/>
                  </a:schemeClr>
                </a:solidFill>
                <a:latin typeface="Roboto Slab" pitchFamily="2" charset="0"/>
                <a:ea typeface="Roboto Slab" pitchFamily="2"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Roboto Slab" pitchFamily="2" charset="0"/>
                <a:ea typeface="Roboto Slab" pitchFamily="2"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Roboto Slab" pitchFamily="2" charset="0"/>
                <a:ea typeface="Roboto Slab"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2000" dirty="0">
                <a:latin typeface="Roboto Slab"/>
              </a:rPr>
              <a:t>fiskaltrust </a:t>
            </a:r>
            <a:r>
              <a:rPr lang="de-DE" sz="2000" dirty="0" err="1">
                <a:latin typeface="Roboto Slab"/>
              </a:rPr>
              <a:t>consulting</a:t>
            </a:r>
            <a:r>
              <a:rPr lang="de-DE" sz="2000" dirty="0">
                <a:latin typeface="Roboto Slab"/>
              </a:rPr>
              <a:t> </a:t>
            </a:r>
            <a:r>
              <a:rPr lang="de-DE" sz="2000" dirty="0" err="1">
                <a:latin typeface="Roboto Slab"/>
              </a:rPr>
              <a:t>gmbh</a:t>
            </a:r>
            <a:endParaRPr lang="de-DE" sz="2000" dirty="0">
              <a:latin typeface="Roboto Slab"/>
            </a:endParaRPr>
          </a:p>
          <a:p>
            <a:r>
              <a:rPr lang="de-DE" sz="2000" dirty="0" err="1">
                <a:solidFill>
                  <a:srgbClr val="00A7CE"/>
                </a:solidFill>
                <a:latin typeface="Roboto Slab"/>
              </a:rPr>
              <a:t>www.fiskaltrust.at</a:t>
            </a:r>
            <a:endParaRPr lang="de-DE" sz="2000" dirty="0">
              <a:solidFill>
                <a:srgbClr val="00A7CE"/>
              </a:solidFill>
            </a:endParaRPr>
          </a:p>
          <a:p>
            <a:pPr lvl="0">
              <a:defRPr/>
            </a:pPr>
            <a:r>
              <a:rPr lang="de-DE" sz="2000" b="1" dirty="0">
                <a:solidFill>
                  <a:schemeClr val="bg2">
                    <a:lumMod val="50000"/>
                  </a:schemeClr>
                </a:solidFill>
                <a:latin typeface="Roboto Slab light" pitchFamily="2" charset="0"/>
                <a:ea typeface="Roboto Slab light" pitchFamily="2" charset="0"/>
              </a:rPr>
              <a:t>        Salzburg</a:t>
            </a:r>
          </a:p>
          <a:p>
            <a:pPr>
              <a:defRPr/>
            </a:pPr>
            <a:r>
              <a:rPr lang="de-DE" sz="2000" b="1" dirty="0">
                <a:solidFill>
                  <a:schemeClr val="bg2">
                    <a:lumMod val="50000"/>
                  </a:schemeClr>
                </a:solidFill>
                <a:latin typeface="Roboto Slab light"/>
                <a:ea typeface="Roboto Slab light" pitchFamily="2" charset="0"/>
              </a:rPr>
              <a:t>        Wien</a:t>
            </a:r>
          </a:p>
          <a:p>
            <a:endParaRPr lang="de-DE" sz="2000" dirty="0">
              <a:solidFill>
                <a:schemeClr val="bg2">
                  <a:lumMod val="50000"/>
                </a:schemeClr>
              </a:solidFill>
              <a:latin typeface="Roboto Slab"/>
            </a:endParaRPr>
          </a:p>
          <a:p>
            <a:r>
              <a:rPr lang="de-DE" sz="2000" dirty="0">
                <a:solidFill>
                  <a:schemeClr val="bg2">
                    <a:lumMod val="50000"/>
                  </a:schemeClr>
                </a:solidFill>
                <a:latin typeface="Roboto Slab"/>
              </a:rPr>
              <a:t>        </a:t>
            </a:r>
          </a:p>
          <a:p>
            <a:r>
              <a:rPr lang="de-DE" sz="2000" dirty="0">
                <a:solidFill>
                  <a:schemeClr val="bg2">
                    <a:lumMod val="50000"/>
                  </a:schemeClr>
                </a:solidFill>
                <a:latin typeface="Roboto Slab"/>
              </a:rPr>
              <a:t>        </a:t>
            </a:r>
            <a:r>
              <a:rPr lang="de-DE" sz="2000" dirty="0" err="1">
                <a:solidFill>
                  <a:schemeClr val="bg2">
                    <a:lumMod val="50000"/>
                  </a:schemeClr>
                </a:solidFill>
                <a:latin typeface="Roboto Slab"/>
              </a:rPr>
              <a:t>info@fiskaltrust.at</a:t>
            </a:r>
            <a:endParaRPr lang="de-DE" dirty="0">
              <a:solidFill>
                <a:schemeClr val="bg2">
                  <a:lumMod val="50000"/>
                </a:schemeClr>
              </a:solidFill>
              <a:latin typeface="Roboto Slab"/>
            </a:endParaRPr>
          </a:p>
          <a:p>
            <a:pPr lvl="0"/>
            <a:r>
              <a:rPr lang="de-DE" sz="2000" dirty="0">
                <a:solidFill>
                  <a:schemeClr val="bg2">
                    <a:lumMod val="50000"/>
                  </a:schemeClr>
                </a:solidFill>
              </a:rPr>
              <a:t>        +43 1 5330330</a:t>
            </a:r>
          </a:p>
        </p:txBody>
      </p:sp>
      <p:pic>
        <p:nvPicPr>
          <p:cNvPr id="18" name="Grafik 18">
            <a:extLst>
              <a:ext uri="{FF2B5EF4-FFF2-40B4-BE49-F238E27FC236}">
                <a16:creationId xmlns:a16="http://schemas.microsoft.com/office/drawing/2014/main" id="{291D5BCF-2FA3-8844-A516-4C492E57F0D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96433" y="1329424"/>
            <a:ext cx="902779" cy="608400"/>
          </a:xfrm>
          <a:prstGeom prst="rect">
            <a:avLst/>
          </a:prstGeom>
        </p:spPr>
      </p:pic>
      <p:pic>
        <p:nvPicPr>
          <p:cNvPr id="19" name="Grafik 20" descr="E-Mail">
            <a:extLst>
              <a:ext uri="{FF2B5EF4-FFF2-40B4-BE49-F238E27FC236}">
                <a16:creationId xmlns:a16="http://schemas.microsoft.com/office/drawing/2014/main" id="{0709988D-3040-F348-B753-F01045184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800" y="4577809"/>
            <a:ext cx="320809" cy="320809"/>
          </a:xfrm>
          <a:prstGeom prst="rect">
            <a:avLst/>
          </a:prstGeom>
        </p:spPr>
      </p:pic>
      <p:pic>
        <p:nvPicPr>
          <p:cNvPr id="20" name="Grafik 21" descr="Telefon">
            <a:extLst>
              <a:ext uri="{FF2B5EF4-FFF2-40B4-BE49-F238E27FC236}">
                <a16:creationId xmlns:a16="http://schemas.microsoft.com/office/drawing/2014/main" id="{DA1E9C42-C398-2642-B188-E08FD73628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0533" y="4971103"/>
            <a:ext cx="369344" cy="369344"/>
          </a:xfrm>
          <a:prstGeom prst="rect">
            <a:avLst/>
          </a:prstGeom>
        </p:spPr>
      </p:pic>
      <p:pic>
        <p:nvPicPr>
          <p:cNvPr id="21" name="Grafik 22" descr="E-Mail">
            <a:extLst>
              <a:ext uri="{FF2B5EF4-FFF2-40B4-BE49-F238E27FC236}">
                <a16:creationId xmlns:a16="http://schemas.microsoft.com/office/drawing/2014/main" id="{FCAA2F32-7E4B-CE46-8CCF-296E558A49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5312" y="4572898"/>
            <a:ext cx="320809" cy="320809"/>
          </a:xfrm>
          <a:prstGeom prst="rect">
            <a:avLst/>
          </a:prstGeom>
        </p:spPr>
      </p:pic>
      <p:pic>
        <p:nvPicPr>
          <p:cNvPr id="22" name="Grafik 23" descr="Telefon">
            <a:extLst>
              <a:ext uri="{FF2B5EF4-FFF2-40B4-BE49-F238E27FC236}">
                <a16:creationId xmlns:a16="http://schemas.microsoft.com/office/drawing/2014/main" id="{D99C1AAF-668D-6340-9ABD-DA762DE8EE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91045" y="4966192"/>
            <a:ext cx="369344" cy="369344"/>
          </a:xfrm>
          <a:prstGeom prst="rect">
            <a:avLst/>
          </a:prstGeom>
        </p:spPr>
      </p:pic>
      <p:pic>
        <p:nvPicPr>
          <p:cNvPr id="23" name="Grafik 24" descr="E-Mail">
            <a:extLst>
              <a:ext uri="{FF2B5EF4-FFF2-40B4-BE49-F238E27FC236}">
                <a16:creationId xmlns:a16="http://schemas.microsoft.com/office/drawing/2014/main" id="{2FDFE3BA-C08C-9143-BB08-D628351D54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84537" y="4577809"/>
            <a:ext cx="320809" cy="320809"/>
          </a:xfrm>
          <a:prstGeom prst="rect">
            <a:avLst/>
          </a:prstGeom>
        </p:spPr>
      </p:pic>
      <p:pic>
        <p:nvPicPr>
          <p:cNvPr id="24" name="Grafik 25" descr="Telefon">
            <a:extLst>
              <a:ext uri="{FF2B5EF4-FFF2-40B4-BE49-F238E27FC236}">
                <a16:creationId xmlns:a16="http://schemas.microsoft.com/office/drawing/2014/main" id="{E0CC8548-8E3C-A84A-B89D-E68693E8CA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60270" y="4971103"/>
            <a:ext cx="369344" cy="369344"/>
          </a:xfrm>
          <a:prstGeom prst="rect">
            <a:avLst/>
          </a:prstGeom>
        </p:spPr>
      </p:pic>
      <p:pic>
        <p:nvPicPr>
          <p:cNvPr id="25" name="Grafik 26" descr="Kiosk">
            <a:extLst>
              <a:ext uri="{FF2B5EF4-FFF2-40B4-BE49-F238E27FC236}">
                <a16:creationId xmlns:a16="http://schemas.microsoft.com/office/drawing/2014/main" id="{D1D5B9A0-53FD-A243-B356-9CE02CE0E0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3313" y="3369565"/>
            <a:ext cx="444086" cy="444086"/>
          </a:xfrm>
          <a:prstGeom prst="rect">
            <a:avLst/>
          </a:prstGeom>
        </p:spPr>
      </p:pic>
      <p:pic>
        <p:nvPicPr>
          <p:cNvPr id="26" name="Grafik 28" descr="Gebäude">
            <a:extLst>
              <a:ext uri="{FF2B5EF4-FFF2-40B4-BE49-F238E27FC236}">
                <a16:creationId xmlns:a16="http://schemas.microsoft.com/office/drawing/2014/main" id="{DF871ED5-5EA1-F341-9918-135F530BD2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9765" y="2925479"/>
            <a:ext cx="444086" cy="444086"/>
          </a:xfrm>
          <a:prstGeom prst="rect">
            <a:avLst/>
          </a:prstGeom>
        </p:spPr>
      </p:pic>
      <p:pic>
        <p:nvPicPr>
          <p:cNvPr id="27" name="Grafik 29" descr="Fabrik">
            <a:extLst>
              <a:ext uri="{FF2B5EF4-FFF2-40B4-BE49-F238E27FC236}">
                <a16:creationId xmlns:a16="http://schemas.microsoft.com/office/drawing/2014/main" id="{099F6047-1F25-2042-B623-6C07B4A0DE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53673" y="3316574"/>
            <a:ext cx="444086" cy="444086"/>
          </a:xfrm>
          <a:prstGeom prst="rect">
            <a:avLst/>
          </a:prstGeom>
        </p:spPr>
      </p:pic>
      <p:pic>
        <p:nvPicPr>
          <p:cNvPr id="28" name="Grafik 32" descr="Gebäude">
            <a:extLst>
              <a:ext uri="{FF2B5EF4-FFF2-40B4-BE49-F238E27FC236}">
                <a16:creationId xmlns:a16="http://schemas.microsoft.com/office/drawing/2014/main" id="{971C8CF5-DC01-C147-95B0-EC2CF7ABA2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41420" y="2887196"/>
            <a:ext cx="444086" cy="444086"/>
          </a:xfrm>
          <a:prstGeom prst="rect">
            <a:avLst/>
          </a:prstGeom>
        </p:spPr>
      </p:pic>
      <p:pic>
        <p:nvPicPr>
          <p:cNvPr id="29" name="Grafik 27" descr="Gebäude">
            <a:extLst>
              <a:ext uri="{FF2B5EF4-FFF2-40B4-BE49-F238E27FC236}">
                <a16:creationId xmlns:a16="http://schemas.microsoft.com/office/drawing/2014/main" id="{01A6DD8C-697C-9241-A5A1-2FF2EFE0AF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57098" y="2886602"/>
            <a:ext cx="444086" cy="444086"/>
          </a:xfrm>
          <a:prstGeom prst="rect">
            <a:avLst/>
          </a:prstGeom>
        </p:spPr>
      </p:pic>
    </p:spTree>
    <p:extLst>
      <p:ext uri="{BB962C8B-B14F-4D97-AF65-F5344CB8AC3E}">
        <p14:creationId xmlns:p14="http://schemas.microsoft.com/office/powerpoint/2010/main" val="58302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A0528-84C4-D243-835B-85A5F7018DB2}"/>
              </a:ext>
            </a:extLst>
          </p:cNvPr>
          <p:cNvSpPr>
            <a:spLocks noGrp="1"/>
          </p:cNvSpPr>
          <p:nvPr>
            <p:ph type="title"/>
          </p:nvPr>
        </p:nvSpPr>
        <p:spPr/>
        <p:txBody>
          <a:bodyPr/>
          <a:lstStyle/>
          <a:p>
            <a:r>
              <a:rPr lang="de-DE" dirty="0"/>
              <a:t>fiskaltrust GmbH</a:t>
            </a:r>
          </a:p>
        </p:txBody>
      </p:sp>
      <p:sp>
        <p:nvSpPr>
          <p:cNvPr id="3" name="Content Placeholder 2">
            <a:extLst>
              <a:ext uri="{FF2B5EF4-FFF2-40B4-BE49-F238E27FC236}">
                <a16:creationId xmlns:a16="http://schemas.microsoft.com/office/drawing/2014/main" id="{8BBD2ED5-9949-2947-AD74-DCFFD1465C6D}"/>
              </a:ext>
            </a:extLst>
          </p:cNvPr>
          <p:cNvSpPr>
            <a:spLocks noGrp="1"/>
          </p:cNvSpPr>
          <p:nvPr>
            <p:ph idx="1"/>
          </p:nvPr>
        </p:nvSpPr>
        <p:spPr/>
        <p:txBody>
          <a:bodyPr>
            <a:normAutofit fontScale="92500" lnSpcReduction="10000"/>
          </a:bodyPr>
          <a:lstStyle/>
          <a:p>
            <a:endParaRPr lang="de-DE" dirty="0"/>
          </a:p>
          <a:p>
            <a:endParaRPr lang="de-DE" dirty="0"/>
          </a:p>
          <a:p>
            <a:r>
              <a:rPr lang="de-DE" dirty="0"/>
              <a:t>Deutsche GmbH im Jan 2019 als Teil der fiskaltrust Gruppe gegründet </a:t>
            </a:r>
          </a:p>
          <a:p>
            <a:pPr marL="0" indent="0">
              <a:buNone/>
            </a:pPr>
            <a:endParaRPr lang="de-DE" dirty="0"/>
          </a:p>
          <a:p>
            <a:r>
              <a:rPr lang="de-DE" dirty="0"/>
              <a:t>Wir bieten eine einfach zu integrierende Fiskalisierungslösung für DE, AT und FR an</a:t>
            </a:r>
          </a:p>
          <a:p>
            <a:endParaRPr lang="de-DE" dirty="0"/>
          </a:p>
          <a:p>
            <a:r>
              <a:rPr lang="de-DE" dirty="0"/>
              <a:t>Unser Ziel: Teil jedes Kassensystems in Europa zu  werden</a:t>
            </a:r>
          </a:p>
          <a:p>
            <a:endParaRPr lang="de-DE" dirty="0"/>
          </a:p>
        </p:txBody>
      </p:sp>
      <p:sp>
        <p:nvSpPr>
          <p:cNvPr id="4" name="Footer Placeholder 3">
            <a:extLst>
              <a:ext uri="{FF2B5EF4-FFF2-40B4-BE49-F238E27FC236}">
                <a16:creationId xmlns:a16="http://schemas.microsoft.com/office/drawing/2014/main" id="{60BC6785-2E49-974D-AA7D-98338C283B81}"/>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142240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B0BB-2234-E54A-B4C4-4A2D6C3E078F}"/>
              </a:ext>
            </a:extLst>
          </p:cNvPr>
          <p:cNvSpPr>
            <a:spLocks noGrp="1"/>
          </p:cNvSpPr>
          <p:nvPr>
            <p:ph type="title"/>
          </p:nvPr>
        </p:nvSpPr>
        <p:spPr/>
        <p:txBody>
          <a:bodyPr/>
          <a:lstStyle/>
          <a:p>
            <a:r>
              <a:rPr lang="de-DE" dirty="0"/>
              <a:t>Rollen der fiskaltrust Partner</a:t>
            </a:r>
          </a:p>
        </p:txBody>
      </p:sp>
      <p:pic>
        <p:nvPicPr>
          <p:cNvPr id="6" name="Content Placeholder 5">
            <a:extLst>
              <a:ext uri="{FF2B5EF4-FFF2-40B4-BE49-F238E27FC236}">
                <a16:creationId xmlns:a16="http://schemas.microsoft.com/office/drawing/2014/main" id="{3DB9B82A-BE9C-7B4C-887F-24B47C2FC0A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31094" y="1683677"/>
            <a:ext cx="14468154" cy="4274682"/>
          </a:xfrm>
        </p:spPr>
      </p:pic>
      <p:sp>
        <p:nvSpPr>
          <p:cNvPr id="4" name="Footer Placeholder 3">
            <a:extLst>
              <a:ext uri="{FF2B5EF4-FFF2-40B4-BE49-F238E27FC236}">
                <a16:creationId xmlns:a16="http://schemas.microsoft.com/office/drawing/2014/main" id="{1B444051-5F6D-224A-9453-98952322A7F8}"/>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209814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BD375-C95C-CE46-9BBA-A78630C129E9}"/>
              </a:ext>
            </a:extLst>
          </p:cNvPr>
          <p:cNvSpPr>
            <a:spLocks noGrp="1"/>
          </p:cNvSpPr>
          <p:nvPr>
            <p:ph type="title"/>
          </p:nvPr>
        </p:nvSpPr>
        <p:spPr/>
        <p:txBody>
          <a:bodyPr/>
          <a:lstStyle/>
          <a:p>
            <a:r>
              <a:rPr lang="de-DE" dirty="0"/>
              <a:t>Fiskaltrust Verträge</a:t>
            </a:r>
          </a:p>
        </p:txBody>
      </p:sp>
      <p:sp>
        <p:nvSpPr>
          <p:cNvPr id="3" name="Content Placeholder 2">
            <a:extLst>
              <a:ext uri="{FF2B5EF4-FFF2-40B4-BE49-F238E27FC236}">
                <a16:creationId xmlns:a16="http://schemas.microsoft.com/office/drawing/2014/main" id="{BC10BE89-161E-DE4A-9DBE-CB3C28323C0C}"/>
              </a:ext>
            </a:extLst>
          </p:cNvPr>
          <p:cNvSpPr>
            <a:spLocks noGrp="1"/>
          </p:cNvSpPr>
          <p:nvPr>
            <p:ph idx="1"/>
          </p:nvPr>
        </p:nvSpPr>
        <p:spPr/>
        <p:txBody>
          <a:bodyPr/>
          <a:lstStyle/>
          <a:p>
            <a:pPr marL="0" indent="0">
              <a:buNone/>
            </a:pPr>
            <a:endParaRPr lang="de-DE" dirty="0"/>
          </a:p>
          <a:p>
            <a:r>
              <a:rPr lang="de-DE" dirty="0"/>
              <a:t>Hersteller: Kooperationsvertrag</a:t>
            </a:r>
          </a:p>
          <a:p>
            <a:endParaRPr lang="de-DE" dirty="0"/>
          </a:p>
          <a:p>
            <a:r>
              <a:rPr lang="de-DE" dirty="0"/>
              <a:t>Händler: Kooperationsvertrag und Rahmenvertrag (volume purchase agreement)</a:t>
            </a:r>
          </a:p>
          <a:p>
            <a:pPr marL="0" indent="0">
              <a:buNone/>
            </a:pPr>
            <a:endParaRPr lang="de-DE" dirty="0"/>
          </a:p>
          <a:p>
            <a:r>
              <a:rPr lang="de-DE" dirty="0"/>
              <a:t>Betreiber: Nutzungsvereinbarung</a:t>
            </a:r>
          </a:p>
          <a:p>
            <a:endParaRPr lang="de-DE" dirty="0"/>
          </a:p>
        </p:txBody>
      </p:sp>
      <p:sp>
        <p:nvSpPr>
          <p:cNvPr id="4" name="Footer Placeholder 3">
            <a:extLst>
              <a:ext uri="{FF2B5EF4-FFF2-40B4-BE49-F238E27FC236}">
                <a16:creationId xmlns:a16="http://schemas.microsoft.com/office/drawing/2014/main" id="{C1A927E6-D4C6-5F43-ABD3-F401AA226B4F}"/>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1749806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B28D8-4CA6-7F44-AA28-8204CCC6FB78}"/>
              </a:ext>
            </a:extLst>
          </p:cNvPr>
          <p:cNvSpPr>
            <a:spLocks noGrp="1"/>
          </p:cNvSpPr>
          <p:nvPr>
            <p:ph type="title"/>
          </p:nvPr>
        </p:nvSpPr>
        <p:spPr/>
        <p:txBody>
          <a:bodyPr/>
          <a:lstStyle/>
          <a:p>
            <a:r>
              <a:rPr lang="de-DE" dirty="0"/>
              <a:t>Verträge online über Portal</a:t>
            </a:r>
            <a:br>
              <a:rPr lang="de-DE" dirty="0"/>
            </a:br>
            <a:r>
              <a:rPr lang="de-DE" sz="2400" dirty="0"/>
              <a:t>https://portal.fiskaltrust.de</a:t>
            </a:r>
            <a:endParaRPr lang="de-DE" dirty="0"/>
          </a:p>
        </p:txBody>
      </p:sp>
      <p:pic>
        <p:nvPicPr>
          <p:cNvPr id="8" name="Content Placeholder 7">
            <a:extLst>
              <a:ext uri="{FF2B5EF4-FFF2-40B4-BE49-F238E27FC236}">
                <a16:creationId xmlns:a16="http://schemas.microsoft.com/office/drawing/2014/main" id="{FE076C4C-5EF1-3D4C-9718-FD591686BBB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77851" y="1568675"/>
            <a:ext cx="11080747" cy="4271512"/>
          </a:xfrm>
        </p:spPr>
      </p:pic>
      <p:sp>
        <p:nvSpPr>
          <p:cNvPr id="4" name="Footer Placeholder 3">
            <a:extLst>
              <a:ext uri="{FF2B5EF4-FFF2-40B4-BE49-F238E27FC236}">
                <a16:creationId xmlns:a16="http://schemas.microsoft.com/office/drawing/2014/main" id="{3114943C-8545-3147-9871-7F2D661E8953}"/>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3418431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87AD-B0F7-B24D-A6ED-1335D376636B}"/>
              </a:ext>
            </a:extLst>
          </p:cNvPr>
          <p:cNvSpPr>
            <a:spLocks noGrp="1"/>
          </p:cNvSpPr>
          <p:nvPr>
            <p:ph type="title"/>
          </p:nvPr>
        </p:nvSpPr>
        <p:spPr/>
        <p:txBody>
          <a:bodyPr/>
          <a:lstStyle/>
          <a:p>
            <a:r>
              <a:rPr lang="de-DE" dirty="0"/>
              <a:t>Vertragliche Struktur</a:t>
            </a:r>
          </a:p>
        </p:txBody>
      </p:sp>
      <p:pic>
        <p:nvPicPr>
          <p:cNvPr id="6" name="Content Placeholder 5" descr="Diagram&#10;&#10;Description automatically generated">
            <a:extLst>
              <a:ext uri="{FF2B5EF4-FFF2-40B4-BE49-F238E27FC236}">
                <a16:creationId xmlns:a16="http://schemas.microsoft.com/office/drawing/2014/main" id="{C99B4F8F-D3A8-E34C-8559-27E7A7B480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2640" y="1204055"/>
            <a:ext cx="9733786" cy="5374743"/>
          </a:xfrm>
        </p:spPr>
      </p:pic>
      <p:sp>
        <p:nvSpPr>
          <p:cNvPr id="4" name="Footer Placeholder 3">
            <a:extLst>
              <a:ext uri="{FF2B5EF4-FFF2-40B4-BE49-F238E27FC236}">
                <a16:creationId xmlns:a16="http://schemas.microsoft.com/office/drawing/2014/main" id="{C4840120-0290-1848-A02E-3A9F78FED912}"/>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152896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2A0E-856C-4E4A-9926-070DAB3A94AA}"/>
              </a:ext>
            </a:extLst>
          </p:cNvPr>
          <p:cNvSpPr>
            <a:spLocks noGrp="1"/>
          </p:cNvSpPr>
          <p:nvPr>
            <p:ph type="title"/>
          </p:nvPr>
        </p:nvSpPr>
        <p:spPr/>
        <p:txBody>
          <a:bodyPr/>
          <a:lstStyle/>
          <a:p>
            <a:r>
              <a:rPr lang="de-DE" dirty="0"/>
              <a:t>Organisatorische Struktur</a:t>
            </a:r>
          </a:p>
        </p:txBody>
      </p:sp>
      <p:pic>
        <p:nvPicPr>
          <p:cNvPr id="6" name="Content Placeholder 5">
            <a:extLst>
              <a:ext uri="{FF2B5EF4-FFF2-40B4-BE49-F238E27FC236}">
                <a16:creationId xmlns:a16="http://schemas.microsoft.com/office/drawing/2014/main" id="{829B2E12-38A2-BF42-8E8E-28DF71CF5C5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54206" y="1205996"/>
            <a:ext cx="9690050" cy="5319754"/>
          </a:xfrm>
        </p:spPr>
      </p:pic>
      <p:sp>
        <p:nvSpPr>
          <p:cNvPr id="4" name="Footer Placeholder 3">
            <a:extLst>
              <a:ext uri="{FF2B5EF4-FFF2-40B4-BE49-F238E27FC236}">
                <a16:creationId xmlns:a16="http://schemas.microsoft.com/office/drawing/2014/main" id="{77CC8764-9902-6146-8DDF-DC8B55EA7338}"/>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422866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C0D4-207C-5148-87A2-435480AA32C8}"/>
              </a:ext>
            </a:extLst>
          </p:cNvPr>
          <p:cNvSpPr>
            <a:spLocks noGrp="1"/>
          </p:cNvSpPr>
          <p:nvPr>
            <p:ph type="title"/>
          </p:nvPr>
        </p:nvSpPr>
        <p:spPr/>
        <p:txBody>
          <a:bodyPr/>
          <a:lstStyle/>
          <a:p>
            <a:r>
              <a:rPr lang="de-DE" dirty="0"/>
              <a:t>fiskaltrust Produkte</a:t>
            </a:r>
          </a:p>
        </p:txBody>
      </p:sp>
      <p:sp>
        <p:nvSpPr>
          <p:cNvPr id="3" name="Content Placeholder 2">
            <a:extLst>
              <a:ext uri="{FF2B5EF4-FFF2-40B4-BE49-F238E27FC236}">
                <a16:creationId xmlns:a16="http://schemas.microsoft.com/office/drawing/2014/main" id="{265F8F62-6741-304A-A2C1-C3FB91D56099}"/>
              </a:ext>
            </a:extLst>
          </p:cNvPr>
          <p:cNvSpPr>
            <a:spLocks noGrp="1"/>
          </p:cNvSpPr>
          <p:nvPr>
            <p:ph idx="1"/>
          </p:nvPr>
        </p:nvSpPr>
        <p:spPr/>
        <p:txBody>
          <a:bodyPr/>
          <a:lstStyle/>
          <a:p>
            <a:endParaRPr lang="de-DE" dirty="0"/>
          </a:p>
          <a:p>
            <a:r>
              <a:rPr lang="de-DE" dirty="0"/>
              <a:t>ft.Middleware als lizenzkostenfreies Basisprodukt</a:t>
            </a:r>
          </a:p>
          <a:p>
            <a:r>
              <a:rPr lang="de-DE" dirty="0"/>
              <a:t>Sorglos-Bundle mit TSE </a:t>
            </a:r>
            <a:r>
              <a:rPr lang="de-DE" dirty="0" err="1"/>
              <a:t>as</a:t>
            </a:r>
            <a:r>
              <a:rPr lang="de-DE" dirty="0"/>
              <a:t> a Service</a:t>
            </a:r>
          </a:p>
        </p:txBody>
      </p:sp>
      <p:sp>
        <p:nvSpPr>
          <p:cNvPr id="4" name="Footer Placeholder 3">
            <a:extLst>
              <a:ext uri="{FF2B5EF4-FFF2-40B4-BE49-F238E27FC236}">
                <a16:creationId xmlns:a16="http://schemas.microsoft.com/office/drawing/2014/main" id="{91A88B2D-FE72-E340-807D-BC362E49AC96}"/>
              </a:ext>
            </a:extLst>
          </p:cNvPr>
          <p:cNvSpPr>
            <a:spLocks noGrp="1"/>
          </p:cNvSpPr>
          <p:nvPr>
            <p:ph type="ftr" sz="quarter" idx="3"/>
          </p:nvPr>
        </p:nvSpPr>
        <p:spPr/>
        <p:txBody>
          <a:bodyPr/>
          <a:lstStyle/>
          <a:p>
            <a:r>
              <a:rPr lang="de-AT"/>
              <a:t>fiskaltrust</a:t>
            </a:r>
            <a:endParaRPr lang="de-AT" dirty="0"/>
          </a:p>
        </p:txBody>
      </p:sp>
    </p:spTree>
    <p:extLst>
      <p:ext uri="{BB962C8B-B14F-4D97-AF65-F5344CB8AC3E}">
        <p14:creationId xmlns:p14="http://schemas.microsoft.com/office/powerpoint/2010/main" val="3454268841"/>
      </p:ext>
    </p:extLst>
  </p:cSld>
  <p:clrMapOvr>
    <a:masterClrMapping/>
  </p:clrMapOvr>
</p:sld>
</file>

<file path=ppt/theme/theme1.xml><?xml version="1.0" encoding="utf-8"?>
<a:theme xmlns:a="http://schemas.openxmlformats.org/drawingml/2006/main" name="1_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3A087929988544A956B845A242A1874" ma:contentTypeVersion="11" ma:contentTypeDescription="Ein neues Dokument erstellen." ma:contentTypeScope="" ma:versionID="102c3bbeb2995d6f66749d6df0a7dce7">
  <xsd:schema xmlns:xsd="http://www.w3.org/2001/XMLSchema" xmlns:xs="http://www.w3.org/2001/XMLSchema" xmlns:p="http://schemas.microsoft.com/office/2006/metadata/properties" xmlns:ns2="c3142773-ea53-476f-8961-6b85122cde25" xmlns:ns3="5a566414-2c00-4a4e-80bd-c97660c9d782" targetNamespace="http://schemas.microsoft.com/office/2006/metadata/properties" ma:root="true" ma:fieldsID="c90c0458f20243b1d2db4ad0343094c9" ns2:_="" ns3:_="">
    <xsd:import namespace="c3142773-ea53-476f-8961-6b85122cde25"/>
    <xsd:import namespace="5a566414-2c00-4a4e-80bd-c97660c9d78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142773-ea53-476f-8961-6b85122cde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566414-2c00-4a4e-80bd-c97660c9d782"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407387-4BEA-45E7-A546-EAF24BCEADF4}">
  <ds:schemaRefs>
    <ds:schemaRef ds:uri="http://schemas.microsoft.com/sharepoint/v3/contenttype/forms"/>
  </ds:schemaRefs>
</ds:datastoreItem>
</file>

<file path=customXml/itemProps2.xml><?xml version="1.0" encoding="utf-8"?>
<ds:datastoreItem xmlns:ds="http://schemas.openxmlformats.org/officeDocument/2006/customXml" ds:itemID="{FDC59D36-208C-42CF-B2FD-BC572EBEC7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142773-ea53-476f-8961-6b85122cde25"/>
    <ds:schemaRef ds:uri="5a566414-2c00-4a4e-80bd-c97660c9d7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70BCC9-0480-4A5F-A5A5-05648EB4249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363</TotalTime>
  <Words>2301</Words>
  <Application>Microsoft Macintosh PowerPoint</Application>
  <PresentationFormat>Widescreen</PresentationFormat>
  <Paragraphs>334</Paragraphs>
  <Slides>28</Slides>
  <Notes>20</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28</vt:i4>
      </vt:variant>
      <vt:variant>
        <vt:lpstr>Custom Shows</vt:lpstr>
      </vt:variant>
      <vt:variant>
        <vt:i4>2</vt:i4>
      </vt:variant>
    </vt:vector>
  </HeadingPairs>
  <TitlesOfParts>
    <vt:vector size="40" baseType="lpstr">
      <vt:lpstr>Arial</vt:lpstr>
      <vt:lpstr>Arial,Sans-Serif</vt:lpstr>
      <vt:lpstr>Calibri</vt:lpstr>
      <vt:lpstr>Klavika Bd</vt:lpstr>
      <vt:lpstr>Klavika Regular</vt:lpstr>
      <vt:lpstr>Roboto</vt:lpstr>
      <vt:lpstr>Roboto Light</vt:lpstr>
      <vt:lpstr>Roboto Slab</vt:lpstr>
      <vt:lpstr>Roboto Slab light</vt:lpstr>
      <vt:lpstr>1_Office</vt:lpstr>
      <vt:lpstr>fiskaltrust für KassenHändler</vt:lpstr>
      <vt:lpstr>Agenda</vt:lpstr>
      <vt:lpstr>fiskaltrust GmbH</vt:lpstr>
      <vt:lpstr>Rollen der fiskaltrust Partner</vt:lpstr>
      <vt:lpstr>Fiskaltrust Verträge</vt:lpstr>
      <vt:lpstr>Verträge online über Portal https://portal.fiskaltrust.de</vt:lpstr>
      <vt:lpstr>Vertragliche Struktur</vt:lpstr>
      <vt:lpstr>Organisatorische Struktur</vt:lpstr>
      <vt:lpstr>fiskaltrust Produkte</vt:lpstr>
      <vt:lpstr>ft.Middleware als Basisprodukt</vt:lpstr>
      <vt:lpstr>ft.Middleware als Basisprodukt</vt:lpstr>
      <vt:lpstr>Dokumentationsplatform https://docs.fiskaltrust.cloud</vt:lpstr>
      <vt:lpstr>Sorglos Bundle mit TSE as a Service</vt:lpstr>
      <vt:lpstr>Datenfluss - Archivierung</vt:lpstr>
      <vt:lpstr>Add-On Produkt POS Archiv</vt:lpstr>
      <vt:lpstr>Add-On Produkt Finanzamtsmeldungen</vt:lpstr>
      <vt:lpstr>Einzelprodukt AKO</vt:lpstr>
      <vt:lpstr>Sorglos Paket</vt:lpstr>
      <vt:lpstr>Einzelprodukt TSE</vt:lpstr>
      <vt:lpstr>Produkte kaufen und verkaufen</vt:lpstr>
      <vt:lpstr>Vertriebsmodell</vt:lpstr>
      <vt:lpstr>PowerPoint Presentation</vt:lpstr>
      <vt:lpstr>Wiederkehrende Marge für KassenHändler</vt:lpstr>
      <vt:lpstr>Einladung der KassenBetreiber</vt:lpstr>
      <vt:lpstr>Auto-Einladung (Opt-In)</vt:lpstr>
      <vt:lpstr>Rollout Vorbereitung</vt:lpstr>
      <vt:lpstr>Nächste Schritte</vt:lpstr>
      <vt:lpstr>Kontakt</vt:lpstr>
      <vt:lpstr>20 Minuten</vt:lpstr>
      <vt:lpstr>Kassenhändler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Sonja Bechlenberg</dc:creator>
  <cp:lastModifiedBy>Christian Rogobete</cp:lastModifiedBy>
  <cp:revision>203</cp:revision>
  <cp:lastPrinted>2019-11-01T15:49:21Z</cp:lastPrinted>
  <dcterms:created xsi:type="dcterms:W3CDTF">2018-10-20T12:01:50Z</dcterms:created>
  <dcterms:modified xsi:type="dcterms:W3CDTF">2021-05-26T15:39:25Z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0x01010003A087929988544A956B845A242A1874</vt:lpwstr>
  </property>
  <property fmtid="{D5CDD505-2E9C-101B-9397-08002B2CF9AE}" pid="3" name="AuthorIds_UIVersion_4096">
    <vt:lpwstr>13</vt:lpwstr>
  </property>
  <property fmtid="{D5CDD505-2E9C-101B-9397-08002B2CF9AE}" pid="4" name="AuthorIds_UIVersion_2560">
    <vt:lpwstr>13</vt:lpwstr>
  </property>
</Properties>
</file>